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7" r:id="rId2"/>
    <p:sldId id="456" r:id="rId3"/>
    <p:sldId id="383" r:id="rId4"/>
    <p:sldId id="418" r:id="rId5"/>
    <p:sldId id="432" r:id="rId6"/>
    <p:sldId id="472" r:id="rId7"/>
    <p:sldId id="411" r:id="rId8"/>
    <p:sldId id="419" r:id="rId9"/>
    <p:sldId id="475" r:id="rId10"/>
    <p:sldId id="471" r:id="rId11"/>
    <p:sldId id="476" r:id="rId12"/>
    <p:sldId id="474" r:id="rId13"/>
    <p:sldId id="477" r:id="rId14"/>
    <p:sldId id="368" r:id="rId15"/>
    <p:sldId id="469" r:id="rId16"/>
    <p:sldId id="468" r:id="rId17"/>
    <p:sldId id="449" r:id="rId18"/>
    <p:sldId id="450" r:id="rId19"/>
    <p:sldId id="452" r:id="rId20"/>
    <p:sldId id="390" r:id="rId21"/>
    <p:sldId id="363" r:id="rId22"/>
  </p:sldIdLst>
  <p:sldSz cx="9144000" cy="5143500" type="screen16x9"/>
  <p:notesSz cx="6797675" cy="9926638"/>
  <p:embeddedFontLst>
    <p:embeddedFont>
      <p:font typeface="Meta IGM" panose="02000503040000020004" pitchFamily="2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ＭＳ Ｐゴシック" panose="020B0600070205080204" pitchFamily="34" charset="-128"/>
      <p:regular r:id="rId31"/>
    </p:embeddedFont>
    <p:embeddedFont>
      <p:font typeface="Arial Narrow" panose="020B0606020202030204" pitchFamily="34" charset="0"/>
      <p:regular r:id="rId32"/>
      <p:bold r:id="rId33"/>
      <p:italic r:id="rId34"/>
      <p:boldItalic r:id="rId35"/>
    </p:embeddedFont>
  </p:embeddedFontLst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C3B"/>
    <a:srgbClr val="E30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332" autoAdjust="0"/>
  </p:normalViewPr>
  <p:slideViewPr>
    <p:cSldViewPr snapToGrid="0" snapToObjects="1" showGuides="1">
      <p:cViewPr varScale="1">
        <p:scale>
          <a:sx n="145" d="100"/>
          <a:sy n="145" d="100"/>
        </p:scale>
        <p:origin x="606" y="114"/>
      </p:cViewPr>
      <p:guideLst>
        <p:guide orient="horz" pos="25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805"/>
    </p:cViewPr>
  </p:sorterViewPr>
  <p:notesViewPr>
    <p:cSldViewPr snapToGrid="0" snapToObjects="1">
      <p:cViewPr varScale="1">
        <p:scale>
          <a:sx n="117" d="100"/>
          <a:sy n="117" d="100"/>
        </p:scale>
        <p:origin x="299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68492C6-ED8A-564E-B3D1-6FC36A6D94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180000" tIns="180000" rIns="180000" bIns="180000" rtlCol="0"/>
          <a:lstStyle>
            <a:lvl1pPr algn="l">
              <a:defRPr sz="1200"/>
            </a:lvl1pPr>
          </a:lstStyle>
          <a:p>
            <a:endParaRPr lang="de-DE" sz="1000" dirty="0">
              <a:latin typeface="Meta IGM" panose="02000503040000020004" pitchFamily="2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C568E1-C914-E044-B5DC-41DA91055C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180000" tIns="180000" rIns="180000" bIns="180000" rtlCol="0"/>
          <a:lstStyle>
            <a:lvl1pPr algn="r">
              <a:defRPr sz="1200"/>
            </a:lvl1pPr>
          </a:lstStyle>
          <a:p>
            <a:fld id="{D893A924-A15F-FB45-9450-A978DD7F2A70}" type="datetimeFigureOut">
              <a:rPr lang="de-DE" sz="1000" smtClean="0">
                <a:latin typeface="Meta IGM" panose="02000503040000020004" pitchFamily="2" charset="0"/>
              </a:rPr>
              <a:t>01.02.2023</a:t>
            </a:fld>
            <a:endParaRPr lang="de-DE" sz="1000" dirty="0">
              <a:latin typeface="Meta IGM" panose="02000503040000020004" pitchFamily="2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51DF70-631C-BE4E-95FD-56CEFF6C4B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180000" tIns="180000" rIns="180000" bIns="180000" rtlCol="0" anchor="b"/>
          <a:lstStyle>
            <a:lvl1pPr algn="l">
              <a:defRPr sz="1200"/>
            </a:lvl1pPr>
          </a:lstStyle>
          <a:p>
            <a:endParaRPr lang="de-DE" sz="1000">
              <a:latin typeface="Meta IGM" panose="02000503040000020004" pitchFamily="2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822CB3-F0D6-5A45-9129-191C5695EA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180000" tIns="180000" rIns="180000" bIns="180000" rtlCol="0" anchor="b"/>
          <a:lstStyle>
            <a:lvl1pPr algn="r">
              <a:defRPr sz="1200"/>
            </a:lvl1pPr>
          </a:lstStyle>
          <a:p>
            <a:fld id="{53B84A8F-D800-3D49-A16E-28CD7380C913}" type="slidenum">
              <a:rPr lang="de-DE" sz="1000" smtClean="0">
                <a:latin typeface="Meta IGM" panose="02000503040000020004" pitchFamily="2" charset="0"/>
              </a:rPr>
              <a:t>‹Nr.›</a:t>
            </a:fld>
            <a:endParaRPr lang="de-DE" sz="1000">
              <a:latin typeface="Meta IGM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4925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180000" tIns="180000" rIns="180000" bIns="180000" rtlCol="0"/>
          <a:lstStyle>
            <a:lvl1pPr algn="l">
              <a:defRPr sz="1000" b="0" i="0">
                <a:latin typeface="Meta IGM" panose="02000503040000020004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180000" tIns="180000" rIns="180000" bIns="180000" rtlCol="0"/>
          <a:lstStyle>
            <a:lvl1pPr algn="r">
              <a:defRPr sz="1000" b="0" i="0">
                <a:latin typeface="Meta IGM" panose="02000503040000020004" pitchFamily="2" charset="0"/>
              </a:defRPr>
            </a:lvl1pPr>
          </a:lstStyle>
          <a:p>
            <a:fld id="{16B77BA6-83BE-5742-8C0B-6F675812BA19}" type="datetimeFigureOut">
              <a:rPr lang="de-DE" smtClean="0"/>
              <a:pPr/>
              <a:t>01.02.2023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180000" tIns="180000" rIns="180000" bIns="180000" rtlCol="0" anchor="b"/>
          <a:lstStyle>
            <a:lvl1pPr algn="l">
              <a:defRPr sz="1000" b="0" i="0">
                <a:latin typeface="Meta IGM" panose="02000503040000020004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180000" tIns="180000" rIns="180000" bIns="180000" rtlCol="0" anchor="b"/>
          <a:lstStyle>
            <a:lvl1pPr algn="r">
              <a:defRPr sz="1000" b="0" i="0">
                <a:latin typeface="Meta IGM" panose="02000503040000020004" pitchFamily="2" charset="0"/>
              </a:defRPr>
            </a:lvl1pPr>
          </a:lstStyle>
          <a:p>
            <a:fld id="{AD868B3C-6C54-1D41-B938-33F4013C078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2191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eta IGM" panose="02000503040000020004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8B3C-6C54-1D41-B938-33F4013C078E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9355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8B3C-6C54-1D41-B938-33F4013C078E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4871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8B3C-6C54-1D41-B938-33F4013C078E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486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8B3C-6C54-1D41-B938-33F4013C078E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5730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50" indent="0">
              <a:buNone/>
            </a:pPr>
            <a:r>
              <a:rPr lang="de-DE" sz="1200" dirty="0" smtClean="0"/>
              <a:t>Eine Polykrise lässt sich definieren als eine Situation, in der das Ganze gefährlicher ist als die Summe seiner Teile. </a:t>
            </a:r>
          </a:p>
          <a:p>
            <a:pPr marL="1350" indent="0">
              <a:buNone/>
            </a:pPr>
            <a:r>
              <a:rPr lang="de-DE" sz="1200" dirty="0" smtClean="0"/>
              <a:t>Oder anders gesagt:</a:t>
            </a:r>
          </a:p>
          <a:p>
            <a:pPr marL="1350" indent="0">
              <a:buNone/>
            </a:pPr>
            <a:r>
              <a:rPr lang="de-DE" sz="1200" dirty="0" smtClean="0"/>
              <a:t>Die einzelnen Kristen existieren nicht einfach nebeneinander, sondern beeinflussen sich gegenseitig. Sie sind über vielfältige Wirkungskanäle miteinander verbunden.</a:t>
            </a:r>
          </a:p>
          <a:p>
            <a:pPr marL="1350" indent="0">
              <a:buNone/>
            </a:pPr>
            <a:r>
              <a:rPr lang="de-DE" sz="900" dirty="0" smtClean="0"/>
              <a:t>Quelle: Adam </a:t>
            </a:r>
            <a:r>
              <a:rPr lang="de-DE" sz="900" dirty="0" err="1" smtClean="0"/>
              <a:t>Tooze</a:t>
            </a:r>
            <a:r>
              <a:rPr lang="de-DE" sz="900" dirty="0" smtClean="0"/>
              <a:t>: </a:t>
            </a:r>
            <a:r>
              <a:rPr lang="de-DE" sz="900" dirty="0" err="1" smtClean="0"/>
              <a:t>Kawumm</a:t>
            </a:r>
            <a:r>
              <a:rPr lang="de-DE" sz="900" dirty="0" smtClean="0"/>
              <a:t>!, aus FAZ </a:t>
            </a:r>
            <a:r>
              <a:rPr lang="de-DE" sz="900" dirty="0" err="1" smtClean="0"/>
              <a:t>No</a:t>
            </a:r>
            <a:r>
              <a:rPr lang="de-DE" sz="900" dirty="0" smtClean="0"/>
              <a:t>. 29 vom 14. Juli 2022</a:t>
            </a:r>
            <a:r>
              <a:rPr lang="de-DE" sz="1200" dirty="0" smtClean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8B3C-6C54-1D41-B938-33F4013C078E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0945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8B3C-6C54-1D41-B938-33F4013C078E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056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8B3C-6C54-1D41-B938-33F4013C078E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3771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8B3C-6C54-1D41-B938-33F4013C078E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9334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8B3C-6C54-1D41-B938-33F4013C078E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1300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8B3C-6C54-1D41-B938-33F4013C078E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7011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0AA2AEA-20EE-1F47-ACF4-0C99D615D4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1437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0825" y="2374211"/>
            <a:ext cx="6591039" cy="961628"/>
          </a:xfrm>
        </p:spPr>
        <p:txBody>
          <a:bodyPr anchor="ctr" anchorCtr="0"/>
          <a:lstStyle>
            <a:lvl1pPr algn="l">
              <a:defRPr sz="3500" spc="2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 BEARBEITEN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4E9B235-21E8-9341-A119-8338AD8539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3352934"/>
            <a:ext cx="2514146" cy="347696"/>
          </a:xfrm>
        </p:spPr>
        <p:txBody>
          <a:bodyPr wrap="none" lIns="0" tIns="0" rIns="0" bIns="0" anchor="ctr" anchorCtr="0">
            <a:normAutofit/>
          </a:bodyPr>
          <a:lstStyle>
            <a:lvl1pPr marL="0" indent="0">
              <a:buNone/>
              <a:defRPr sz="2100" b="0" i="0" spc="1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1197431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6" y="303213"/>
            <a:ext cx="7264541" cy="454025"/>
          </a:xfrm>
        </p:spPr>
        <p:txBody>
          <a:bodyPr/>
          <a:lstStyle>
            <a:lvl1pPr>
              <a:defRPr spc="200" baseline="0"/>
            </a:lvl1pPr>
          </a:lstStyle>
          <a:p>
            <a:r>
              <a:rPr lang="de-DE" dirty="0" smtClean="0"/>
              <a:t>Titel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6" y="1876087"/>
            <a:ext cx="8642349" cy="2119409"/>
          </a:xfrm>
        </p:spPr>
        <p:txBody>
          <a:bodyPr lIns="0" tIns="0" rIns="0" bIns="0">
            <a:normAutofit/>
          </a:bodyPr>
          <a:lstStyle>
            <a:lvl1pPr marL="280800" indent="-279450">
              <a:spcBef>
                <a:spcPts val="750"/>
              </a:spcBef>
              <a:buSzPct val="90000"/>
              <a:buFontTx/>
              <a:buBlip>
                <a:blip r:embed="rId2"/>
              </a:buBlip>
              <a:defRPr sz="1800" b="0" i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86350" indent="-279450">
              <a:spcBef>
                <a:spcPts val="750"/>
              </a:spcBef>
              <a:buSzPct val="90000"/>
              <a:buFontTx/>
              <a:buBlip>
                <a:blip r:embed="rId2"/>
              </a:buBlip>
              <a:defRPr sz="1800" b="0" i="0">
                <a:solidFill>
                  <a:srgbClr val="3C3C3B"/>
                </a:solidFill>
                <a:latin typeface="Meta IGM" panose="02000503040000020004" pitchFamily="2" charset="0"/>
              </a:defRPr>
            </a:lvl2pPr>
            <a:lvl3pPr marL="899550" indent="-285750">
              <a:spcBef>
                <a:spcPts val="750"/>
              </a:spcBef>
              <a:buFontTx/>
              <a:buBlip>
                <a:blip r:embed="rId2"/>
              </a:buBlip>
              <a:defRPr b="0" i="0">
                <a:solidFill>
                  <a:srgbClr val="3C3C3B"/>
                </a:solidFill>
                <a:latin typeface="Meta IGM" panose="02000503040000020004" pitchFamily="2" charset="0"/>
              </a:defRPr>
            </a:lvl3pPr>
            <a:lvl4pPr marL="1200150" indent="-279450">
              <a:spcBef>
                <a:spcPts val="750"/>
              </a:spcBef>
              <a:buFontTx/>
              <a:buBlip>
                <a:blip r:embed="rId2"/>
              </a:buBlip>
              <a:defRPr b="0" i="0">
                <a:solidFill>
                  <a:srgbClr val="3C3C3B"/>
                </a:solidFill>
                <a:latin typeface="Meta IGM" panose="02000503040000020004" pitchFamily="2" charset="0"/>
              </a:defRPr>
            </a:lvl4pPr>
            <a:lvl5pPr marL="1471050">
              <a:spcBef>
                <a:spcPts val="750"/>
              </a:spcBef>
              <a:defRPr b="0" i="0">
                <a:solidFill>
                  <a:srgbClr val="3C3C3B"/>
                </a:solidFill>
                <a:latin typeface="Meta IGM" panose="02000503040000020004" pitchFamily="2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BAFFCE6-5B0A-D047-AF37-74CD899250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824" y="945757"/>
            <a:ext cx="8642349" cy="4953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2400" b="0" i="0" spc="1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Unterzeile einfügen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D7486DF0-5739-C444-8591-8165BD759D7F}"/>
              </a:ext>
            </a:extLst>
          </p:cNvPr>
          <p:cNvSpPr txBox="1">
            <a:spLocks/>
          </p:cNvSpPr>
          <p:nvPr userDrawn="1"/>
        </p:nvSpPr>
        <p:spPr>
          <a:xfrm>
            <a:off x="4135077" y="4678176"/>
            <a:ext cx="884237" cy="27196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Tx/>
              <a:buNone/>
              <a:defRPr sz="1000" b="0" i="0" kern="1200">
                <a:solidFill>
                  <a:srgbClr val="3C3C3B"/>
                </a:solidFill>
                <a:latin typeface="Meta OT" panose="020B0504030101020104" pitchFamily="34" charset="77"/>
                <a:ea typeface="+mn-ea"/>
                <a:cs typeface="+mn-cs"/>
              </a:defRPr>
            </a:lvl1pPr>
            <a:lvl2pPr marL="5143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2pPr>
            <a:lvl3pPr marL="7852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3pPr>
            <a:lvl4pPr marL="10561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4pPr>
            <a:lvl5pPr marL="13270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E565D1A-C7ED-2741-8521-CA3C0FECAFC6}" type="slidenum">
              <a:rPr lang="de-DE" b="0" i="0" smtClean="0"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‹Nr.›</a:t>
            </a:fld>
            <a:endParaRPr lang="de-DE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93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40241A6-D7C2-2D40-8F92-2599EC120160}"/>
              </a:ext>
            </a:extLst>
          </p:cNvPr>
          <p:cNvSpPr txBox="1">
            <a:spLocks/>
          </p:cNvSpPr>
          <p:nvPr userDrawn="1"/>
        </p:nvSpPr>
        <p:spPr>
          <a:xfrm>
            <a:off x="4135077" y="4678176"/>
            <a:ext cx="884237" cy="27196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Tx/>
              <a:buNone/>
              <a:defRPr sz="1000" b="0" i="0" kern="1200">
                <a:solidFill>
                  <a:srgbClr val="3C3C3B"/>
                </a:solidFill>
                <a:latin typeface="Meta OT" panose="020B0504030101020104" pitchFamily="34" charset="77"/>
                <a:ea typeface="+mn-ea"/>
                <a:cs typeface="+mn-cs"/>
              </a:defRPr>
            </a:lvl1pPr>
            <a:lvl2pPr marL="5143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2pPr>
            <a:lvl3pPr marL="7852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3pPr>
            <a:lvl4pPr marL="10561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4pPr>
            <a:lvl5pPr marL="13270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E565D1A-C7ED-2741-8521-CA3C0FECAFC6}" type="slidenum">
              <a:rPr lang="de-DE" b="0" i="0" smtClean="0"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‹Nr.›</a:t>
            </a:fld>
            <a:endParaRPr lang="de-DE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6248DF6-2726-DD4A-A7E5-C91F48E30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825" y="303213"/>
            <a:ext cx="4228967" cy="472175"/>
          </a:xfrm>
        </p:spPr>
        <p:txBody>
          <a:bodyPr/>
          <a:lstStyle>
            <a:lvl1pPr>
              <a:defRPr spc="200" baseline="0"/>
            </a:lvl1pPr>
          </a:lstStyle>
          <a:p>
            <a:r>
              <a:rPr lang="de-DE" dirty="0" smtClean="0"/>
              <a:t>Titel bearbeiten</a:t>
            </a:r>
            <a:endParaRPr lang="en-US" dirty="0"/>
          </a:p>
        </p:txBody>
      </p:sp>
      <p:sp>
        <p:nvSpPr>
          <p:cNvPr id="13" name="SmartArt-Platzhalter 3">
            <a:extLst>
              <a:ext uri="{FF2B5EF4-FFF2-40B4-BE49-F238E27FC236}">
                <a16:creationId xmlns:a16="http://schemas.microsoft.com/office/drawing/2014/main" id="{55665241-B298-6C48-8846-F34E0522A230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250825" y="1739900"/>
            <a:ext cx="8642350" cy="27019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smtClean="0"/>
              <a:t>Klicken Sie auf das Symbol, um die SmartArt-Grafik hinzuzufügen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8277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40241A6-D7C2-2D40-8F92-2599EC120160}"/>
              </a:ext>
            </a:extLst>
          </p:cNvPr>
          <p:cNvSpPr txBox="1">
            <a:spLocks/>
          </p:cNvSpPr>
          <p:nvPr userDrawn="1"/>
        </p:nvSpPr>
        <p:spPr>
          <a:xfrm>
            <a:off x="4135077" y="4678176"/>
            <a:ext cx="884237" cy="27196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Tx/>
              <a:buNone/>
              <a:defRPr sz="1000" b="0" i="0" kern="1200">
                <a:solidFill>
                  <a:srgbClr val="3C3C3B"/>
                </a:solidFill>
                <a:latin typeface="Meta OT" panose="020B0504030101020104" pitchFamily="34" charset="77"/>
                <a:ea typeface="+mn-ea"/>
                <a:cs typeface="+mn-cs"/>
              </a:defRPr>
            </a:lvl1pPr>
            <a:lvl2pPr marL="5143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2pPr>
            <a:lvl3pPr marL="7852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3pPr>
            <a:lvl4pPr marL="10561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4pPr>
            <a:lvl5pPr marL="13270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E565D1A-C7ED-2741-8521-CA3C0FECAFC6}" type="slidenum">
              <a:rPr lang="de-DE" b="0" i="0" smtClean="0"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‹Nr.›</a:t>
            </a:fld>
            <a:endParaRPr lang="de-DE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010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C8A545D-DAD0-0540-AAC9-9A022508D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143750" cy="51435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40B9E7E-0156-544E-8B23-4556027F32C5}"/>
              </a:ext>
            </a:extLst>
          </p:cNvPr>
          <p:cNvSpPr/>
          <p:nvPr userDrawn="1"/>
        </p:nvSpPr>
        <p:spPr>
          <a:xfrm>
            <a:off x="6825727" y="4651717"/>
            <a:ext cx="2318273" cy="494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Meta IGM" panose="02000503040000020004" pitchFamily="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27B3B13-3C71-104B-92CD-29B6205299BB}"/>
              </a:ext>
            </a:extLst>
          </p:cNvPr>
          <p:cNvSpPr txBox="1"/>
          <p:nvPr userDrawn="1"/>
        </p:nvSpPr>
        <p:spPr>
          <a:xfrm>
            <a:off x="5705475" y="3544563"/>
            <a:ext cx="3187699" cy="135421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de-DE" sz="11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IG METALL </a:t>
            </a:r>
            <a:br>
              <a:rPr lang="de-DE" sz="11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de-DE" sz="1100" b="1" i="0" kern="1200" dirty="0" smtClean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Vorstand</a:t>
            </a:r>
            <a:endParaRPr lang="de-DE" sz="1100" b="1" i="0" kern="1200" dirty="0">
              <a:solidFill>
                <a:srgbClr val="3C3C3B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r"/>
            <a:endParaRPr lang="de-DE" sz="1100" b="0" i="0" kern="1200" dirty="0">
              <a:solidFill>
                <a:srgbClr val="3C3C3B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r"/>
            <a:r>
              <a:rPr lang="de-DE" sz="1100" b="0" i="0" kern="1200" dirty="0" smtClean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Dr. Hans-Jürgen Urban</a:t>
            </a:r>
            <a:r>
              <a:rPr lang="de-DE" sz="11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lang="de-DE" sz="11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de-DE" sz="1100" b="0" i="0" kern="1200" dirty="0" smtClean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Geschäftsführendes</a:t>
            </a:r>
            <a:r>
              <a:rPr lang="de-DE" sz="1100" b="0" i="0" kern="1200" baseline="0" dirty="0" smtClean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Vorstandsmitglied</a:t>
            </a:r>
            <a:r>
              <a:rPr lang="de-DE" sz="11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lang="de-DE" sz="11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de-DE" sz="1100" b="0" i="0" kern="1200" dirty="0" smtClean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Wilhelm-Leuschner-Straße 79</a:t>
            </a:r>
          </a:p>
          <a:p>
            <a:pPr algn="r"/>
            <a:r>
              <a:rPr lang="de-DE" sz="1100" b="0" i="0" kern="1200" dirty="0" smtClean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60329 Frankfurt/Main</a:t>
            </a:r>
            <a:endParaRPr lang="de-DE" sz="1100" b="0" i="0" kern="1200" dirty="0">
              <a:solidFill>
                <a:srgbClr val="3C3C3B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r"/>
            <a:endParaRPr lang="de-DE" sz="1100" b="0" i="0" kern="1200" dirty="0">
              <a:solidFill>
                <a:srgbClr val="3C3C3B"/>
              </a:solidFill>
              <a:effectLst/>
              <a:latin typeface="Meta IGM" panose="02000503040000020004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68D3693-BBC6-414A-8E27-D8298EF983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0825" y="1603659"/>
            <a:ext cx="4859057" cy="2524062"/>
          </a:xfrm>
        </p:spPr>
        <p:txBody>
          <a:bodyPr anchor="ctr" anchorCtr="0"/>
          <a:lstStyle>
            <a:lvl1pPr algn="l">
              <a:defRPr sz="3200" b="1" i="0" spc="2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VIELEN DANK FÜR IHRE</a:t>
            </a:r>
            <a:br>
              <a:rPr lang="de-DE" dirty="0"/>
            </a:br>
            <a:r>
              <a:rPr lang="de-DE" dirty="0" smtClean="0"/>
              <a:t>AUFMERKSAMKEIT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638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95486"/>
            <a:ext cx="5040560" cy="405000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395536" y="1005576"/>
            <a:ext cx="7201172" cy="3000840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6982333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951570"/>
            <a:ext cx="8496944" cy="3726414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801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4" y="303213"/>
            <a:ext cx="7722401" cy="4540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Titel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1979525"/>
            <a:ext cx="8642349" cy="2653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0113CA0-0DD7-9548-B4A8-43615A11C38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173174" y="123825"/>
            <a:ext cx="720000" cy="72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6E83AFE-0D76-C240-A33D-8D8C0966DBEB}"/>
              </a:ext>
            </a:extLst>
          </p:cNvPr>
          <p:cNvSpPr txBox="1"/>
          <p:nvPr userDrawn="1"/>
        </p:nvSpPr>
        <p:spPr>
          <a:xfrm>
            <a:off x="214430" y="4825355"/>
            <a:ext cx="3738871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i="0" dirty="0" smtClean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Hans-Jürgen Urban,</a:t>
            </a:r>
            <a:r>
              <a:rPr lang="de-DE" sz="1000" b="0" i="0" baseline="0" dirty="0" smtClean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geschäftsführendes Vorstandsmitglied </a:t>
            </a:r>
            <a:endParaRPr lang="de-DE" sz="1000" b="0" i="0" dirty="0" smtClean="0">
              <a:solidFill>
                <a:srgbClr val="3C3C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1566813-E909-A142-B31F-03FCE51CCD4D}"/>
              </a:ext>
            </a:extLst>
          </p:cNvPr>
          <p:cNvSpPr txBox="1"/>
          <p:nvPr userDrawn="1"/>
        </p:nvSpPr>
        <p:spPr>
          <a:xfrm>
            <a:off x="6115050" y="4748411"/>
            <a:ext cx="278403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10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IG Metall</a:t>
            </a:r>
          </a:p>
          <a:p>
            <a:pPr algn="r"/>
            <a:r>
              <a:rPr lang="de-DE" sz="1000" b="1" i="0" kern="1200" dirty="0" smtClean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Vorstand</a:t>
            </a:r>
            <a:endParaRPr lang="de-DE" sz="1000" b="1" i="0" kern="1200" dirty="0">
              <a:solidFill>
                <a:srgbClr val="3C3C3B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D7486DF0-5739-C444-8591-8165BD759D7F}"/>
              </a:ext>
            </a:extLst>
          </p:cNvPr>
          <p:cNvSpPr txBox="1">
            <a:spLocks/>
          </p:cNvSpPr>
          <p:nvPr userDrawn="1"/>
        </p:nvSpPr>
        <p:spPr>
          <a:xfrm>
            <a:off x="4135077" y="4678176"/>
            <a:ext cx="884237" cy="27196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Tx/>
              <a:buNone/>
              <a:defRPr sz="1000" b="0" i="0" kern="1200">
                <a:solidFill>
                  <a:srgbClr val="3C3C3B"/>
                </a:solidFill>
                <a:latin typeface="Meta OT" panose="020B0504030101020104" pitchFamily="34" charset="77"/>
                <a:ea typeface="+mn-ea"/>
                <a:cs typeface="+mn-cs"/>
              </a:defRPr>
            </a:lvl1pPr>
            <a:lvl2pPr marL="5143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10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2pPr>
            <a:lvl3pPr marL="7852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10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3pPr>
            <a:lvl4pPr marL="10561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10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4pPr>
            <a:lvl5pPr marL="13270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10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E565D1A-C7ED-2741-8521-CA3C0FECAFC6}" type="slidenum">
              <a:rPr lang="de-DE" b="0" i="0" smtClean="0"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‹Nr.›</a:t>
            </a:fld>
            <a:endParaRPr lang="de-DE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2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76" r:id="rId3"/>
    <p:sldLayoutId id="2147483679" r:id="rId4"/>
    <p:sldLayoutId id="2147483674" r:id="rId5"/>
    <p:sldLayoutId id="2147483680" r:id="rId6"/>
    <p:sldLayoutId id="2147483682" r:id="rId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i="0" kern="1200" cap="none" spc="200" baseline="0">
          <a:solidFill>
            <a:srgbClr val="E3051B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171450" indent="-243450" algn="l" defTabSz="685800" rtl="0" eaLnBrk="1" latinLnBrk="0" hangingPunct="1">
        <a:lnSpc>
          <a:spcPct val="90000"/>
        </a:lnSpc>
        <a:spcBef>
          <a:spcPts val="750"/>
        </a:spcBef>
        <a:buSzPct val="90000"/>
        <a:buFontTx/>
        <a:buBlip>
          <a:blip r:embed="rId10"/>
        </a:buBlip>
        <a:defRPr sz="2000" b="0" i="0" kern="1200">
          <a:solidFill>
            <a:srgbClr val="3C3C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14350" indent="-243450" algn="l" defTabSz="685800" rtl="0" eaLnBrk="1" latinLnBrk="0" hangingPunct="1">
        <a:lnSpc>
          <a:spcPct val="90000"/>
        </a:lnSpc>
        <a:spcBef>
          <a:spcPts val="375"/>
        </a:spcBef>
        <a:buSzPct val="90000"/>
        <a:buFontTx/>
        <a:buBlip>
          <a:blip r:embed="rId10"/>
        </a:buBlip>
        <a:defRPr sz="2000" b="0" i="0" kern="1200">
          <a:solidFill>
            <a:srgbClr val="3C3C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785250" indent="-243450" algn="l" defTabSz="685800" rtl="0" eaLnBrk="1" latinLnBrk="0" hangingPunct="1">
        <a:lnSpc>
          <a:spcPct val="90000"/>
        </a:lnSpc>
        <a:spcBef>
          <a:spcPts val="375"/>
        </a:spcBef>
        <a:buSzPct val="90000"/>
        <a:buFontTx/>
        <a:buBlip>
          <a:blip r:embed="rId10"/>
        </a:buBlip>
        <a:defRPr sz="2000" b="0" i="0" kern="1200">
          <a:solidFill>
            <a:srgbClr val="3C3C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56150" indent="-243450" algn="l" defTabSz="685800" rtl="0" eaLnBrk="1" latinLnBrk="0" hangingPunct="1">
        <a:lnSpc>
          <a:spcPct val="90000"/>
        </a:lnSpc>
        <a:spcBef>
          <a:spcPts val="375"/>
        </a:spcBef>
        <a:buSzPct val="90000"/>
        <a:buFontTx/>
        <a:buBlip>
          <a:blip r:embed="rId10"/>
        </a:buBlip>
        <a:defRPr sz="2000" b="0" i="0" kern="1200">
          <a:solidFill>
            <a:srgbClr val="3C3C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327050" indent="-243450" algn="l" defTabSz="685800" rtl="0" eaLnBrk="1" latinLnBrk="0" hangingPunct="1">
        <a:lnSpc>
          <a:spcPct val="90000"/>
        </a:lnSpc>
        <a:spcBef>
          <a:spcPts val="375"/>
        </a:spcBef>
        <a:buFontTx/>
        <a:buBlip>
          <a:blip r:embed="rId10"/>
        </a:buBlip>
        <a:defRPr sz="2000" b="0" i="0" kern="1200">
          <a:solidFill>
            <a:srgbClr val="3C3C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rgbClr val="3C3C3B"/>
          </a:solidFill>
          <a:latin typeface="Meta IGM" panose="02000503040000020004" pitchFamily="2" charset="0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191" userDrawn="1">
          <p15:clr>
            <a:srgbClr val="F26B43"/>
          </p15:clr>
        </p15:guide>
        <p15:guide id="6" orient="horz" pos="318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7049A76-8C9D-F546-983F-F5C7AD638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518" y="1071461"/>
            <a:ext cx="6514913" cy="2171699"/>
          </a:xfrm>
        </p:spPr>
        <p:txBody>
          <a:bodyPr/>
          <a:lstStyle/>
          <a:p>
            <a:r>
              <a:rPr lang="de-DE" sz="1600" b="0" dirty="0" smtClean="0"/>
              <a:t>Dr. Hans-Jürgen Urban</a:t>
            </a:r>
            <a:br>
              <a:rPr lang="de-DE" sz="1600" b="0" dirty="0" smtClean="0"/>
            </a:br>
            <a:r>
              <a:rPr lang="de-DE" sz="1600" b="0" dirty="0" smtClean="0"/>
              <a:t/>
            </a:r>
            <a:br>
              <a:rPr lang="de-DE" sz="1600" b="0" dirty="0" smtClean="0"/>
            </a:br>
            <a:r>
              <a:rPr lang="de-DE" sz="2400" b="0" dirty="0" smtClean="0"/>
              <a:t>Grüner Kapitalismus oder sozial-ökologische Wirtschaftsdemokratie?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Politische </a:t>
            </a:r>
            <a:r>
              <a:rPr lang="de-DE" sz="2000" dirty="0"/>
              <a:t>Bündnisse für eine soziale Klimapolitik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2F2C0FD-A5AC-B942-8BF4-BB2F769105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6194" y="3335258"/>
            <a:ext cx="3814273" cy="866373"/>
          </a:xfrm>
        </p:spPr>
        <p:txBody>
          <a:bodyPr>
            <a:noAutofit/>
          </a:bodyPr>
          <a:lstStyle/>
          <a:p>
            <a:pPr>
              <a:lnSpc>
                <a:spcPct val="60000"/>
              </a:lnSpc>
            </a:pPr>
            <a:r>
              <a:rPr lang="de-DE" sz="1600" dirty="0" smtClean="0"/>
              <a:t>Ringvorlesung</a:t>
            </a:r>
          </a:p>
          <a:p>
            <a:pPr>
              <a:lnSpc>
                <a:spcPct val="60000"/>
              </a:lnSpc>
            </a:pPr>
            <a:r>
              <a:rPr lang="de-DE" sz="1600" dirty="0" smtClean="0"/>
              <a:t>Arbeitnehmerkammer Bremen/Hochschule Bremen</a:t>
            </a:r>
          </a:p>
          <a:p>
            <a:pPr>
              <a:lnSpc>
                <a:spcPct val="60000"/>
              </a:lnSpc>
            </a:pPr>
            <a:r>
              <a:rPr lang="de-DE" sz="1600" dirty="0" smtClean="0"/>
              <a:t>„Wirtschaft und Sozialstaat im Klimawandel“</a:t>
            </a:r>
          </a:p>
          <a:p>
            <a:pPr>
              <a:lnSpc>
                <a:spcPct val="60000"/>
              </a:lnSpc>
            </a:pPr>
            <a:r>
              <a:rPr lang="de-DE" sz="1600" dirty="0" smtClean="0"/>
              <a:t>am 02. 02. 2023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28424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95486"/>
            <a:ext cx="7241652" cy="405000"/>
          </a:xfrm>
        </p:spPr>
        <p:txBody>
          <a:bodyPr/>
          <a:lstStyle/>
          <a:p>
            <a:r>
              <a:rPr lang="de-DE" sz="2400" dirty="0" smtClean="0"/>
              <a:t>Die Transformation kommt nicht wirklich voran …</a:t>
            </a:r>
            <a:endParaRPr lang="de-DE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76" y="947291"/>
            <a:ext cx="8365216" cy="361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16368"/>
      </p:ext>
    </p:extLst>
  </p:cSld>
  <p:clrMapOvr>
    <a:masterClrMapping/>
  </p:clrMapOvr>
  <p:transition spd="slow">
    <p:blind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42909" y="999920"/>
            <a:ext cx="7774858" cy="3664178"/>
          </a:xfrm>
        </p:spPr>
        <p:txBody>
          <a:bodyPr>
            <a:normAutofit/>
          </a:bodyPr>
          <a:lstStyle/>
          <a:p>
            <a:r>
              <a:rPr lang="de-DE" sz="24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 „Notfall-Pragmatismus“ als Paradigma?</a:t>
            </a:r>
          </a:p>
          <a:p>
            <a:r>
              <a:rPr lang="de-DE" sz="2400" dirty="0" smtClean="0"/>
              <a:t> Grüner Stakeholder-Kapitalismus?</a:t>
            </a:r>
          </a:p>
          <a:p>
            <a:r>
              <a:rPr lang="de-DE" sz="2400" dirty="0" smtClean="0"/>
              <a:t>…</a:t>
            </a:r>
            <a:endParaRPr lang="de-DE" sz="1900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50824" y="303213"/>
            <a:ext cx="7866943" cy="454025"/>
          </a:xfrm>
        </p:spPr>
        <p:txBody>
          <a:bodyPr/>
          <a:lstStyle/>
          <a:p>
            <a:r>
              <a:rPr lang="de-DE" dirty="0" smtClean="0"/>
              <a:t>Konkurrierende Zielbilder/Zukunftsszenarien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02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95486"/>
            <a:ext cx="4417805" cy="1176114"/>
          </a:xfrm>
        </p:spPr>
        <p:txBody>
          <a:bodyPr/>
          <a:lstStyle/>
          <a:p>
            <a:r>
              <a:rPr lang="de-DE" dirty="0" smtClean="0"/>
              <a:t>Perspektive grüner Stakeholder-Kapitalismus?</a:t>
            </a: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323528" y="1515533"/>
            <a:ext cx="8388672" cy="3186995"/>
          </a:xfrm>
          <a:prstGeom prst="rect">
            <a:avLst/>
          </a:prstGeom>
        </p:spPr>
        <p:txBody>
          <a:bodyPr/>
          <a:lstStyle>
            <a:lvl1pPr marL="171450" indent="-243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Tx/>
              <a:buBlip>
                <a:blip r:embed="rId2"/>
              </a:buBlip>
              <a:defRPr sz="2000" b="0" i="0" kern="1200">
                <a:solidFill>
                  <a:srgbClr val="3C3C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143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2000" b="0" i="0" kern="1200">
                <a:solidFill>
                  <a:srgbClr val="3C3C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852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2000" b="0" i="0" kern="1200">
                <a:solidFill>
                  <a:srgbClr val="3C3C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561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2000" b="0" i="0" kern="1200">
                <a:solidFill>
                  <a:srgbClr val="3C3C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270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2000" b="0" i="0" kern="1200">
                <a:solidFill>
                  <a:srgbClr val="3C3C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C3C3B"/>
                </a:solidFill>
                <a:latin typeface="Meta IGM" panose="02000503040000020004" pitchFamily="2" charset="0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de-DE" sz="1800" dirty="0" smtClean="0"/>
              <a:t>„Sehr geehrte/r CEO,</a:t>
            </a:r>
          </a:p>
          <a:p>
            <a:pPr marL="0" indent="0">
              <a:buFontTx/>
              <a:buNone/>
            </a:pPr>
            <a:r>
              <a:rPr lang="de-DE" sz="1800" dirty="0" smtClean="0"/>
              <a:t>… Ein wirksamer Stakeholder-Kapitalismus ermöglicht eine optimale Kapitalverwendung, dauerhaft rentable Unternehmen sowie eine langfristige Schaffung von Werten und deren Erhalt. … Die nächsten 1.000 «Einhörner» werden weder Suchmaschinen noch </a:t>
            </a:r>
            <a:r>
              <a:rPr lang="de-DE" sz="1800" dirty="0" err="1" smtClean="0"/>
              <a:t>Social</a:t>
            </a:r>
            <a:r>
              <a:rPr lang="de-DE" sz="1800" dirty="0" smtClean="0"/>
              <a:t>-Media-Unternehmen sein, sondern nachhaltige, anpassungsfähige Innovatoren: Start-ups, die Lösungen für den Verzicht auf fossile Brennstoffe entwickeln und die Energiewende für alle erschwinglich machen … Wir haben Nachhaltigkeit ins Zentrum unseres Handelns gerückt. Nicht etwa, weil wir Umweltschützer, sondern weil wir Kapitalisten und Treuhänder unserer Kunden sind. …</a:t>
            </a:r>
          </a:p>
          <a:p>
            <a:pPr marL="0" indent="0">
              <a:buFontTx/>
              <a:buNone/>
            </a:pPr>
            <a:r>
              <a:rPr lang="de-DE" sz="1800" dirty="0" smtClean="0"/>
              <a:t>Wir sind überzeugt, dass sich Unternehmen besser entwickeln, wenn sie sich ihrer Rolle in der Gesellschaft bewusst sind und im Interesse ihrer Mitarbeiter, Kunden, Gemeinschaften und Aktionäre handeln. …“</a:t>
            </a:r>
            <a:endParaRPr lang="de-DE" sz="1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267" y="237819"/>
            <a:ext cx="3087251" cy="134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18892"/>
      </p:ext>
    </p:extLst>
  </p:cSld>
  <p:clrMapOvr>
    <a:masterClrMapping/>
  </p:clrMapOvr>
  <p:transition spd="slow">
    <p:blind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42909" y="999920"/>
            <a:ext cx="7774858" cy="3664178"/>
          </a:xfrm>
        </p:spPr>
        <p:txBody>
          <a:bodyPr>
            <a:normAutofit fontScale="92500" lnSpcReduction="10000"/>
          </a:bodyPr>
          <a:lstStyle/>
          <a:p>
            <a:r>
              <a:rPr lang="de-DE" sz="24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 „Notfall-Pragmatismus“ als Paradigma?</a:t>
            </a:r>
          </a:p>
          <a:p>
            <a:r>
              <a:rPr lang="de-DE" sz="24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 Grüner Stakeholder-Kapitalismus?</a:t>
            </a:r>
          </a:p>
          <a:p>
            <a:r>
              <a:rPr lang="de-DE" sz="2400" dirty="0" smtClean="0"/>
              <a:t> Sozial-ökologische Wirtschaftsdemokratie</a:t>
            </a:r>
            <a:endParaRPr lang="de-DE" sz="2400" dirty="0"/>
          </a:p>
          <a:p>
            <a:pPr marL="342900" indent="-342900">
              <a:buFontTx/>
              <a:buChar char="-"/>
            </a:pPr>
            <a:r>
              <a:rPr lang="de-DE" sz="1900" dirty="0" smtClean="0"/>
              <a:t>Alternativer Wachstumstyp in einem neuen Entwicklungsmodell</a:t>
            </a:r>
          </a:p>
          <a:p>
            <a:pPr marL="342900" indent="-342900">
              <a:buFontTx/>
              <a:buChar char="-"/>
            </a:pPr>
            <a:r>
              <a:rPr lang="de-DE" sz="1900" dirty="0" smtClean="0"/>
              <a:t>Ökologischer Imperativ definiert die Wachstums- und Entwicklungsspielräume</a:t>
            </a:r>
          </a:p>
          <a:p>
            <a:pPr marL="342900" indent="-342900">
              <a:buFontTx/>
              <a:buChar char="-"/>
            </a:pPr>
            <a:r>
              <a:rPr lang="de-DE" sz="1900" dirty="0" smtClean="0"/>
              <a:t>Gleichklang von sozialer und ökologischer Transformation als Gelingens-Bedingung</a:t>
            </a:r>
          </a:p>
          <a:p>
            <a:pPr marL="342900" indent="-342900">
              <a:buFontTx/>
              <a:buChar char="-"/>
            </a:pPr>
            <a:r>
              <a:rPr lang="de-DE" sz="1900" dirty="0" smtClean="0"/>
              <a:t>Demokratisierung von Allokations- und Distributionsentscheidungen durch das Vordringen demokratischer Prozeduren in die Ökonomie</a:t>
            </a:r>
          </a:p>
          <a:p>
            <a:pPr marL="342900" indent="-342900">
              <a:buFontTx/>
              <a:buChar char="-"/>
            </a:pPr>
            <a:r>
              <a:rPr lang="de-DE" sz="1900" dirty="0" smtClean="0"/>
              <a:t>Koordinierung von Bedarfslagen und Wachstumsspielräumen zwischen bzw. innerhalb des „Globalen Südens“ und des „Globalen Nordens“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50824" y="303213"/>
            <a:ext cx="7866943" cy="454025"/>
          </a:xfrm>
        </p:spPr>
        <p:txBody>
          <a:bodyPr/>
          <a:lstStyle/>
          <a:p>
            <a:r>
              <a:rPr lang="de-DE" dirty="0" smtClean="0"/>
              <a:t>Konkurrierende Zielbilder/Zukunftsszenarien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25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243639"/>
            <a:ext cx="7911042" cy="472175"/>
          </a:xfrm>
        </p:spPr>
        <p:txBody>
          <a:bodyPr/>
          <a:lstStyle/>
          <a:p>
            <a:r>
              <a:rPr lang="de-DE" sz="2400" spc="150" dirty="0"/>
              <a:t>Reproduktionskreisläufe und das Feld der Arbeitsökologie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383647" y="944950"/>
            <a:ext cx="8376444" cy="3672046"/>
            <a:chOff x="1282344" y="1733090"/>
            <a:chExt cx="6836320" cy="3776963"/>
          </a:xfrm>
        </p:grpSpPr>
        <p:sp>
          <p:nvSpPr>
            <p:cNvPr id="5" name="Ellipse 4"/>
            <p:cNvSpPr/>
            <p:nvPr/>
          </p:nvSpPr>
          <p:spPr bwMode="auto">
            <a:xfrm>
              <a:off x="1282344" y="1733090"/>
              <a:ext cx="4499960" cy="2592288"/>
            </a:xfrm>
            <a:prstGeom prst="ellipse">
              <a:avLst/>
            </a:prstGeom>
            <a:solidFill>
              <a:schemeClr val="bg1">
                <a:lumMod val="50000"/>
                <a:alpha val="24000"/>
              </a:schemeClr>
            </a:solidFill>
            <a:ln w="9525" cap="flat" cmpd="sng" algn="ctr">
              <a:solidFill>
                <a:srgbClr val="E3051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76200" dir="8400000" algn="tr" rotWithShape="0">
                <a:prstClr val="black">
                  <a:alpha val="75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buFontTx/>
                <a:buNone/>
              </a:pPr>
              <a:endParaRPr lang="de-DE" sz="105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Ellipse 5"/>
            <p:cNvSpPr/>
            <p:nvPr/>
          </p:nvSpPr>
          <p:spPr bwMode="auto">
            <a:xfrm>
              <a:off x="3582160" y="1849967"/>
              <a:ext cx="4536504" cy="2520280"/>
            </a:xfrm>
            <a:prstGeom prst="ellipse">
              <a:avLst/>
            </a:prstGeom>
            <a:solidFill>
              <a:schemeClr val="bg2">
                <a:lumMod val="65000"/>
                <a:alpha val="23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76200" dir="8400000" algn="tr" rotWithShape="0">
                <a:prstClr val="black">
                  <a:alpha val="75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buFontTx/>
                <a:buNone/>
              </a:pPr>
              <a:endParaRPr lang="de-DE" sz="1013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Ellipse 6"/>
            <p:cNvSpPr/>
            <p:nvPr/>
          </p:nvSpPr>
          <p:spPr bwMode="auto">
            <a:xfrm>
              <a:off x="2712443" y="2620655"/>
              <a:ext cx="3993427" cy="2889398"/>
            </a:xfrm>
            <a:prstGeom prst="ellipse">
              <a:avLst/>
            </a:prstGeom>
            <a:solidFill>
              <a:schemeClr val="bg1">
                <a:lumMod val="65000"/>
                <a:alpha val="31000"/>
              </a:schemeClr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76200" dir="8400000" algn="tr" rotWithShape="0">
                <a:prstClr val="black">
                  <a:alpha val="75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buFontTx/>
                <a:buNone/>
              </a:pPr>
              <a:endParaRPr lang="de-DE" sz="1013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3745215" y="2825571"/>
              <a:ext cx="1872208" cy="1044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buFontTx/>
                <a:buNone/>
              </a:pPr>
              <a:r>
                <a:rPr lang="de-DE" sz="2000" b="1" dirty="0">
                  <a:solidFill>
                    <a:schemeClr val="accent6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Feld der Arbeitsökologie-Politik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794381" y="4439141"/>
              <a:ext cx="1801525" cy="1044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eaLnBrk="0" hangingPunct="0">
                <a:buFontTx/>
                <a:buNone/>
              </a:pPr>
              <a:r>
                <a:rPr lang="de-DE" sz="2000" b="1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Reproduktion</a:t>
              </a:r>
            </a:p>
            <a:p>
              <a:pPr algn="ctr" eaLnBrk="0" hangingPunct="0">
                <a:buFontTx/>
                <a:buNone/>
              </a:pPr>
              <a:r>
                <a:rPr lang="de-DE" sz="2000" b="1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der</a:t>
              </a:r>
            </a:p>
            <a:p>
              <a:pPr algn="ctr" eaLnBrk="0" hangingPunct="0">
                <a:buFontTx/>
                <a:buNone/>
              </a:pPr>
              <a:r>
                <a:rPr lang="de-DE" sz="2000" b="1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Natur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632681" y="2218991"/>
              <a:ext cx="1727079" cy="1044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buFontTx/>
                <a:buNone/>
              </a:pPr>
              <a:r>
                <a:rPr lang="de-DE" sz="2000" b="1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Reproduktion</a:t>
              </a:r>
            </a:p>
            <a:p>
              <a:pPr algn="ctr" eaLnBrk="0" hangingPunct="0">
                <a:buFontTx/>
                <a:buNone/>
              </a:pPr>
              <a:r>
                <a:rPr lang="de-DE" sz="2000" b="1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d</a:t>
              </a:r>
              <a:r>
                <a:rPr lang="de-DE" sz="2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er</a:t>
              </a:r>
            </a:p>
            <a:p>
              <a:pPr algn="ctr" eaLnBrk="0" hangingPunct="0">
                <a:buFontTx/>
                <a:buNone/>
              </a:pPr>
              <a:r>
                <a:rPr lang="de-DE" sz="2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Arbeitskraft</a:t>
              </a:r>
              <a:endPara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6132641" y="2415133"/>
              <a:ext cx="1855017" cy="1044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buFontTx/>
                <a:buNone/>
              </a:pPr>
              <a:r>
                <a:rPr lang="de-DE" sz="2000" b="1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Reproduktion </a:t>
              </a:r>
            </a:p>
            <a:p>
              <a:pPr algn="ctr" eaLnBrk="0" hangingPunct="0">
                <a:buFontTx/>
                <a:buNone/>
              </a:pPr>
              <a:r>
                <a:rPr lang="de-DE" sz="2000" b="1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der</a:t>
              </a:r>
            </a:p>
            <a:p>
              <a:pPr algn="ctr" eaLnBrk="0" hangingPunct="0">
                <a:buFontTx/>
                <a:buNone/>
              </a:pPr>
              <a:r>
                <a:rPr lang="de-DE" sz="2000" b="1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Gesellschaft</a:t>
              </a: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7120467" y="3583866"/>
            <a:ext cx="1827498" cy="106182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105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Quelle: H.-J. Urban (2019): Gute Arbeit in der Transformation. </a:t>
            </a:r>
            <a:br>
              <a:rPr lang="de-DE" sz="105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5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Über eingreifende Politik im digitalisierten Kapitalismus. Hamburg, S. 185. </a:t>
            </a:r>
            <a:endParaRPr lang="de-DE" sz="105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3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94705" y="697311"/>
            <a:ext cx="7854630" cy="4273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dirty="0" smtClean="0"/>
              <a:t>„Die </a:t>
            </a:r>
            <a:r>
              <a:rPr lang="de-DE" sz="2200" dirty="0"/>
              <a:t>Steuerungsmechanismen moderner </a:t>
            </a:r>
            <a:r>
              <a:rPr lang="de-DE" sz="2200" dirty="0" smtClean="0"/>
              <a:t>kapitalistischer Gesellschaften </a:t>
            </a:r>
            <a:r>
              <a:rPr lang="de-DE" sz="2200" dirty="0"/>
              <a:t>weisen Macht- und Anreizstrukturen auf, die die Lösung des </a:t>
            </a:r>
            <a:r>
              <a:rPr lang="de-DE" sz="2200" dirty="0" smtClean="0"/>
              <a:t>globalen Kollektivgutproblems </a:t>
            </a:r>
            <a:r>
              <a:rPr lang="de-DE" sz="2200" dirty="0"/>
              <a:t>Klimawandel verhindern. Dies lässt sich für Wirtschaft, </a:t>
            </a:r>
            <a:r>
              <a:rPr lang="de-DE" sz="2200" dirty="0" smtClean="0"/>
              <a:t>Staat und Gesellschaft zeigen. (…) </a:t>
            </a:r>
            <a:r>
              <a:rPr lang="de-DE" sz="2200" dirty="0"/>
              <a:t>Zusammengefasst heißt dies: In einer Gesellschaft, die kapitalistisch, demokratisch </a:t>
            </a:r>
            <a:r>
              <a:rPr lang="de-DE" sz="2200" dirty="0" smtClean="0"/>
              <a:t>und </a:t>
            </a:r>
            <a:r>
              <a:rPr lang="de-DE" sz="2200" dirty="0" err="1" smtClean="0"/>
              <a:t>konsumistisch</a:t>
            </a:r>
            <a:r>
              <a:rPr lang="de-DE" sz="2200" dirty="0" smtClean="0"/>
              <a:t> </a:t>
            </a:r>
            <a:r>
              <a:rPr lang="de-DE" sz="2200" dirty="0"/>
              <a:t>verfasst ist, berücksichtigen Unternehmen, Staat und Konsumenten </a:t>
            </a:r>
            <a:r>
              <a:rPr lang="de-DE" sz="2200" dirty="0" smtClean="0"/>
              <a:t>die Belange </a:t>
            </a:r>
            <a:r>
              <a:rPr lang="de-DE" sz="2200" dirty="0"/>
              <a:t>des „Objekts Natur“ unzureichend. </a:t>
            </a:r>
            <a:r>
              <a:rPr lang="de-DE" sz="2200" dirty="0" smtClean="0"/>
              <a:t>(…) </a:t>
            </a:r>
            <a:r>
              <a:rPr lang="de-DE" sz="2200" b="1" dirty="0"/>
              <a:t>Die Steuerungsmechanismen dieser Gesellschaften scheinen </a:t>
            </a:r>
            <a:r>
              <a:rPr lang="de-DE" sz="2200" b="1" dirty="0" smtClean="0"/>
              <a:t>nicht in </a:t>
            </a:r>
            <a:r>
              <a:rPr lang="de-DE" sz="2200" b="1" dirty="0"/>
              <a:t>der Lage zu sein, die drastisch erhöhte Komplexität zu verarbeiten, die daraus entsteht</a:t>
            </a:r>
            <a:r>
              <a:rPr lang="de-DE" sz="2200" b="1" dirty="0" smtClean="0"/>
              <a:t>, dass </a:t>
            </a:r>
            <a:r>
              <a:rPr lang="de-DE" sz="2200" b="1" dirty="0"/>
              <a:t>die Natur selbst zu einer Variablen wird</a:t>
            </a:r>
            <a:r>
              <a:rPr lang="de-DE" sz="2200" dirty="0" smtClean="0"/>
              <a:t>.“</a:t>
            </a:r>
          </a:p>
          <a:p>
            <a:pPr marL="0" indent="0">
              <a:buNone/>
            </a:pPr>
            <a:r>
              <a:rPr lang="de-DE" sz="1300" dirty="0" smtClean="0"/>
              <a:t>(</a:t>
            </a:r>
            <a:r>
              <a:rPr lang="de-DE" sz="1300" dirty="0"/>
              <a:t>Jens </a:t>
            </a:r>
            <a:r>
              <a:rPr lang="de-DE" sz="1300" dirty="0" smtClean="0"/>
              <a:t>Becker: Verkaufte </a:t>
            </a:r>
            <a:r>
              <a:rPr lang="de-DE" sz="1300" dirty="0"/>
              <a:t>Zukunft: Dilemmata des globalen Kapitalismus in der </a:t>
            </a:r>
            <a:r>
              <a:rPr lang="de-DE" sz="1300" dirty="0" smtClean="0"/>
              <a:t>Klimakrise, </a:t>
            </a:r>
            <a:r>
              <a:rPr lang="de-DE" sz="1300" dirty="0" err="1" smtClean="0"/>
              <a:t>MPIfG</a:t>
            </a:r>
            <a:r>
              <a:rPr lang="de-DE" sz="1300" dirty="0" smtClean="0"/>
              <a:t> </a:t>
            </a:r>
            <a:r>
              <a:rPr lang="de-DE" sz="1300" dirty="0" err="1"/>
              <a:t>Discussion</a:t>
            </a:r>
            <a:r>
              <a:rPr lang="de-DE" sz="1300" dirty="0"/>
              <a:t> Paper </a:t>
            </a:r>
            <a:r>
              <a:rPr lang="de-DE" sz="1300" dirty="0" smtClean="0"/>
              <a:t>22/7, </a:t>
            </a:r>
            <a:r>
              <a:rPr lang="de-DE" sz="1300" dirty="0" err="1" smtClean="0"/>
              <a:t>MPIfG</a:t>
            </a:r>
            <a:r>
              <a:rPr lang="de-DE" sz="1300" dirty="0" smtClean="0"/>
              <a:t>, S. 6 u. 12)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50824" y="125596"/>
            <a:ext cx="7722401" cy="454025"/>
          </a:xfrm>
        </p:spPr>
        <p:txBody>
          <a:bodyPr/>
          <a:lstStyle/>
          <a:p>
            <a:r>
              <a:rPr lang="de-DE" dirty="0" smtClean="0"/>
              <a:t>Sozialwissenschaftliche Skepsis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426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95486"/>
            <a:ext cx="7273180" cy="405000"/>
          </a:xfrm>
        </p:spPr>
        <p:txBody>
          <a:bodyPr/>
          <a:lstStyle/>
          <a:p>
            <a:r>
              <a:rPr lang="de-DE" sz="2600" spc="0" dirty="0" smtClean="0">
                <a:latin typeface="Calibri" panose="020F0502020204030204" pitchFamily="34" charset="0"/>
              </a:rPr>
              <a:t>Plädoyer für einen „neuen“, einen erweiterten, beschleunigten und vertieften Reformismus“</a:t>
            </a:r>
            <a:endParaRPr lang="de-DE" sz="2600" spc="0" dirty="0">
              <a:latin typeface="Calibri" panose="020F050202020403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395536" y="879231"/>
            <a:ext cx="7201172" cy="389206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b="1" dirty="0">
                <a:latin typeface="Calibri" panose="020F0502020204030204" pitchFamily="34" charset="0"/>
              </a:rPr>
              <a:t>Neu am „neuen“ Reformismus ist</a:t>
            </a:r>
            <a:endParaRPr lang="de-DE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dirty="0" smtClean="0">
                <a:latin typeface="Calibri" panose="020F0502020204030204" pitchFamily="34" charset="0"/>
              </a:rPr>
              <a:t>die </a:t>
            </a:r>
            <a:r>
              <a:rPr lang="de-DE" i="1" dirty="0" smtClean="0">
                <a:latin typeface="Calibri" panose="020F0502020204030204" pitchFamily="34" charset="0"/>
              </a:rPr>
              <a:t>Wachstumskritik, </a:t>
            </a:r>
            <a:r>
              <a:rPr lang="de-DE" dirty="0" smtClean="0">
                <a:latin typeface="Calibri" panose="020F0502020204030204" pitchFamily="34" charset="0"/>
              </a:rPr>
              <a:t>die sich der Dialektik aus Rück- und Ausbau stellen muss</a:t>
            </a:r>
          </a:p>
          <a:p>
            <a:pPr>
              <a:lnSpc>
                <a:spcPct val="100000"/>
              </a:lnSpc>
            </a:pPr>
            <a:r>
              <a:rPr lang="de-DE" dirty="0" smtClean="0">
                <a:latin typeface="Calibri" panose="020F0502020204030204" pitchFamily="34" charset="0"/>
              </a:rPr>
              <a:t>die </a:t>
            </a:r>
            <a:r>
              <a:rPr lang="de-DE" i="1" dirty="0">
                <a:latin typeface="Calibri" panose="020F0502020204030204" pitchFamily="34" charset="0"/>
              </a:rPr>
              <a:t>Zeitlogik </a:t>
            </a:r>
            <a:r>
              <a:rPr lang="de-DE" dirty="0">
                <a:latin typeface="Calibri" panose="020F0502020204030204" pitchFamily="34" charset="0"/>
              </a:rPr>
              <a:t>der beschleunigten </a:t>
            </a:r>
            <a:r>
              <a:rPr lang="de-DE" dirty="0" smtClean="0">
                <a:latin typeface="Calibri" panose="020F0502020204030204" pitchFamily="34" charset="0"/>
              </a:rPr>
              <a:t>Naturzerstörung, die einen </a:t>
            </a:r>
            <a:r>
              <a:rPr lang="de-DE" dirty="0">
                <a:latin typeface="Calibri" panose="020F0502020204030204" pitchFamily="34" charset="0"/>
              </a:rPr>
              <a:t>„komprimierten“ und „beschleunigten“ </a:t>
            </a:r>
            <a:r>
              <a:rPr lang="de-DE" dirty="0" smtClean="0">
                <a:latin typeface="Calibri" panose="020F0502020204030204" pitchFamily="34" charset="0"/>
              </a:rPr>
              <a:t>Reformismus erfordert</a:t>
            </a:r>
          </a:p>
          <a:p>
            <a:pPr>
              <a:lnSpc>
                <a:spcPct val="100000"/>
              </a:lnSpc>
            </a:pPr>
            <a:r>
              <a:rPr lang="de-DE" dirty="0" smtClean="0">
                <a:latin typeface="Calibri" panose="020F0502020204030204" pitchFamily="34" charset="0"/>
              </a:rPr>
              <a:t>die </a:t>
            </a:r>
            <a:r>
              <a:rPr lang="de-DE" i="1" dirty="0">
                <a:latin typeface="Calibri" panose="020F0502020204030204" pitchFamily="34" charset="0"/>
              </a:rPr>
              <a:t>Regulations- und </a:t>
            </a:r>
            <a:r>
              <a:rPr lang="de-DE" i="1" dirty="0" smtClean="0">
                <a:latin typeface="Calibri" panose="020F0502020204030204" pitchFamily="34" charset="0"/>
              </a:rPr>
              <a:t>Interventionstiefe, </a:t>
            </a:r>
            <a:r>
              <a:rPr lang="de-DE" dirty="0" smtClean="0">
                <a:latin typeface="Calibri" panose="020F0502020204030204" pitchFamily="34" charset="0"/>
              </a:rPr>
              <a:t>die auch vor der </a:t>
            </a:r>
            <a:r>
              <a:rPr lang="de-DE" dirty="0" err="1" smtClean="0">
                <a:latin typeface="Calibri" panose="020F0502020204030204" pitchFamily="34" charset="0"/>
              </a:rPr>
              <a:t>Ent</a:t>
            </a:r>
            <a:r>
              <a:rPr lang="de-DE" dirty="0" smtClean="0">
                <a:latin typeface="Calibri" panose="020F0502020204030204" pitchFamily="34" charset="0"/>
              </a:rPr>
              <a:t>-Tabuisierung </a:t>
            </a:r>
            <a:r>
              <a:rPr lang="de-DE" dirty="0">
                <a:latin typeface="Calibri" panose="020F0502020204030204" pitchFamily="34" charset="0"/>
              </a:rPr>
              <a:t>der Eigentums- und </a:t>
            </a:r>
            <a:r>
              <a:rPr lang="de-DE" dirty="0" smtClean="0">
                <a:latin typeface="Calibri" panose="020F0502020204030204" pitchFamily="34" charset="0"/>
              </a:rPr>
              <a:t>Verfügungs-Verhältnisse nicht haltmacht</a:t>
            </a:r>
          </a:p>
          <a:p>
            <a:pPr>
              <a:lnSpc>
                <a:spcPct val="100000"/>
              </a:lnSpc>
            </a:pPr>
            <a:r>
              <a:rPr lang="de-DE" dirty="0" smtClean="0">
                <a:latin typeface="Calibri" panose="020F0502020204030204" pitchFamily="34" charset="0"/>
              </a:rPr>
              <a:t>und der </a:t>
            </a:r>
            <a:r>
              <a:rPr lang="de-DE" i="1" dirty="0">
                <a:latin typeface="Calibri" panose="020F0502020204030204" pitchFamily="34" charset="0"/>
              </a:rPr>
              <a:t>Anspruch auf die Demokratisierung der </a:t>
            </a:r>
            <a:r>
              <a:rPr lang="de-DE" i="1" dirty="0" smtClean="0">
                <a:latin typeface="Calibri" panose="020F0502020204030204" pitchFamily="34" charset="0"/>
              </a:rPr>
              <a:t>Ökonomie, </a:t>
            </a:r>
            <a:r>
              <a:rPr lang="de-DE" dirty="0" smtClean="0">
                <a:latin typeface="Calibri" panose="020F0502020204030204" pitchFamily="34" charset="0"/>
              </a:rPr>
              <a:t>die Belegschaften </a:t>
            </a:r>
            <a:r>
              <a:rPr lang="de-DE" dirty="0">
                <a:latin typeface="Calibri" panose="020F0502020204030204" pitchFamily="34" charset="0"/>
              </a:rPr>
              <a:t>und Gesellschaft als </a:t>
            </a:r>
            <a:r>
              <a:rPr lang="de-DE" i="1" dirty="0">
                <a:latin typeface="Calibri" panose="020F0502020204030204" pitchFamily="34" charset="0"/>
              </a:rPr>
              <a:t>Demos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</a:rPr>
              <a:t>anerkennt</a:t>
            </a:r>
            <a:endParaRPr lang="de-DE" dirty="0">
              <a:latin typeface="Calibri" panose="020F050202020403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9798873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175995"/>
            <a:ext cx="7673975" cy="472175"/>
          </a:xfrm>
        </p:spPr>
        <p:txBody>
          <a:bodyPr/>
          <a:lstStyle/>
          <a:p>
            <a:r>
              <a:rPr lang="de-DE" dirty="0" smtClean="0"/>
              <a:t>Orte und Arenen einer sozial-ökologischen Transformation</a:t>
            </a:r>
            <a:endParaRPr lang="de-DE" dirty="0"/>
          </a:p>
        </p:txBody>
      </p:sp>
      <p:sp>
        <p:nvSpPr>
          <p:cNvPr id="4" name="Abgerundetes Rechteck 3"/>
          <p:cNvSpPr/>
          <p:nvPr/>
        </p:nvSpPr>
        <p:spPr>
          <a:xfrm>
            <a:off x="666307" y="1239250"/>
            <a:ext cx="3083442" cy="1014852"/>
          </a:xfrm>
          <a:prstGeom prst="round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de-DE" sz="2800" dirty="0" smtClean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Wirtschaft/Unter-nehmen</a:t>
            </a:r>
            <a:endParaRPr lang="de-DE" sz="2800" dirty="0">
              <a:solidFill>
                <a:srgbClr val="3C3C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248495" y="1189947"/>
            <a:ext cx="2952750" cy="1064155"/>
          </a:xfrm>
          <a:prstGeom prst="round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de-DE" sz="2800" dirty="0" smtClean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(Zivil-)Gesellschaft</a:t>
            </a:r>
            <a:endParaRPr lang="de-DE" sz="2800" dirty="0">
              <a:solidFill>
                <a:srgbClr val="3C3C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666307" y="3317357"/>
            <a:ext cx="3083442" cy="1093933"/>
          </a:xfrm>
          <a:prstGeom prst="round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de-DE" sz="2800" dirty="0" smtClean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Staatliche Institutionen</a:t>
            </a:r>
            <a:endParaRPr lang="de-DE" sz="2800" dirty="0">
              <a:solidFill>
                <a:srgbClr val="3C3C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bgerundetes Rechteck 7"/>
          <p:cNvSpPr/>
          <p:nvPr/>
        </p:nvSpPr>
        <p:spPr>
          <a:xfrm>
            <a:off x="5248495" y="3317357"/>
            <a:ext cx="3023635" cy="1192540"/>
          </a:xfrm>
          <a:prstGeom prst="round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de-DE" sz="2800" dirty="0" smtClean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Transnationale Arenen</a:t>
            </a:r>
            <a:endParaRPr lang="de-DE" sz="2800" dirty="0">
              <a:solidFill>
                <a:srgbClr val="3C3C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>
            <a:off x="3853543" y="1698171"/>
            <a:ext cx="1284514" cy="0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V="1">
            <a:off x="3800434" y="2336797"/>
            <a:ext cx="1448061" cy="907142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6694998" y="2336796"/>
            <a:ext cx="0" cy="907143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3860800" y="3882567"/>
            <a:ext cx="1284514" cy="0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2159308" y="2344056"/>
            <a:ext cx="0" cy="907143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3846281" y="2327520"/>
            <a:ext cx="1458690" cy="923679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89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175995"/>
            <a:ext cx="7673975" cy="472175"/>
          </a:xfrm>
        </p:spPr>
        <p:txBody>
          <a:bodyPr/>
          <a:lstStyle/>
          <a:p>
            <a:r>
              <a:rPr lang="de-DE" dirty="0" smtClean="0"/>
              <a:t>Akteure eines sozial-ökologischen Transformationsprojektes</a:t>
            </a:r>
            <a:endParaRPr lang="de-DE" dirty="0"/>
          </a:p>
        </p:txBody>
      </p:sp>
      <p:sp>
        <p:nvSpPr>
          <p:cNvPr id="4" name="Abgerundetes Rechteck 3"/>
          <p:cNvSpPr/>
          <p:nvPr/>
        </p:nvSpPr>
        <p:spPr>
          <a:xfrm>
            <a:off x="666307" y="1239250"/>
            <a:ext cx="3083442" cy="1014852"/>
          </a:xfrm>
          <a:prstGeom prst="round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de-DE" sz="2800" dirty="0" smtClean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Gewerkschaften/ Belegschaften</a:t>
            </a:r>
            <a:endParaRPr lang="de-DE" sz="2800" dirty="0">
              <a:solidFill>
                <a:srgbClr val="3C3C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248495" y="1189947"/>
            <a:ext cx="2952750" cy="1064155"/>
          </a:xfrm>
          <a:prstGeom prst="round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de-DE" sz="2800" dirty="0" smtClean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Soziale Bewegungen</a:t>
            </a:r>
            <a:endParaRPr lang="de-DE" sz="2800" dirty="0">
              <a:solidFill>
                <a:srgbClr val="3C3C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666307" y="3317357"/>
            <a:ext cx="3083442" cy="1093933"/>
          </a:xfrm>
          <a:prstGeom prst="round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de-DE" sz="2800" dirty="0" smtClean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Politische Akteure</a:t>
            </a:r>
            <a:endParaRPr lang="de-DE" sz="2800" dirty="0">
              <a:solidFill>
                <a:srgbClr val="3C3C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bgerundetes Rechteck 7"/>
          <p:cNvSpPr/>
          <p:nvPr/>
        </p:nvSpPr>
        <p:spPr>
          <a:xfrm>
            <a:off x="5248495" y="3317357"/>
            <a:ext cx="3023635" cy="1192540"/>
          </a:xfrm>
          <a:prstGeom prst="roundRect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de-DE" sz="2800" dirty="0" smtClean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Treiber der Öffentlichkeit</a:t>
            </a:r>
            <a:endParaRPr lang="de-DE" sz="2800" dirty="0">
              <a:solidFill>
                <a:srgbClr val="3C3C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>
            <a:off x="3853543" y="1698171"/>
            <a:ext cx="1284514" cy="0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V="1">
            <a:off x="3800434" y="2336797"/>
            <a:ext cx="1448061" cy="907142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6694998" y="2336796"/>
            <a:ext cx="0" cy="907143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3860800" y="3882567"/>
            <a:ext cx="1284514" cy="0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2159308" y="2344056"/>
            <a:ext cx="0" cy="907143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3846281" y="2327520"/>
            <a:ext cx="1458690" cy="923679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93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02698" y="589083"/>
            <a:ext cx="8281299" cy="412729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de-DE" sz="2400" b="1" dirty="0" smtClean="0"/>
              <a:t>Ziel: Formierung strategischer Allianzen mit hegemonialem Potenzial („hegemonialer Block“)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sz="2400" dirty="0" smtClean="0"/>
              <a:t> Zentrale Arenen der Transformationspolitik bestimmen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sz="2400" dirty="0"/>
              <a:t>Orte der (kontinuierlichen) Verständigung </a:t>
            </a:r>
            <a:r>
              <a:rPr lang="de-DE" sz="2400" dirty="0" smtClean="0"/>
              <a:t>schaffen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sz="2400" dirty="0" smtClean="0"/>
              <a:t> Divergente Interessenlagen bzw. Transformationspläne sondieren, koordinieren und ggf. transformieren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sz="2400" dirty="0" smtClean="0"/>
              <a:t>Unterschiedliche Zukunftsbilder ab- und angleichen (?)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sz="2400" smtClean="0"/>
              <a:t> Politische </a:t>
            </a:r>
            <a:r>
              <a:rPr lang="de-DE" sz="2400" dirty="0" smtClean="0"/>
              <a:t>Machtressourcen in gemeinsamen Aktivitäten bündeln</a:t>
            </a:r>
            <a:endParaRPr lang="de-DE" sz="24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50824" y="151910"/>
            <a:ext cx="7722401" cy="454025"/>
          </a:xfrm>
        </p:spPr>
        <p:txBody>
          <a:bodyPr/>
          <a:lstStyle/>
          <a:p>
            <a:r>
              <a:rPr lang="de-DE" dirty="0" smtClean="0"/>
              <a:t>Fazit: Die </a:t>
            </a:r>
            <a:r>
              <a:rPr lang="de-DE" dirty="0"/>
              <a:t>Kunst politischer Mosaikarbeit</a:t>
            </a:r>
          </a:p>
        </p:txBody>
      </p:sp>
    </p:spTree>
    <p:extLst>
      <p:ext uri="{BB962C8B-B14F-4D97-AF65-F5344CB8AC3E}">
        <p14:creationId xmlns:p14="http://schemas.microsoft.com/office/powerpoint/2010/main" val="286633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7" y="195485"/>
            <a:ext cx="7662671" cy="1962235"/>
          </a:xfrm>
        </p:spPr>
        <p:txBody>
          <a:bodyPr/>
          <a:lstStyle/>
          <a:p>
            <a:pPr algn="ctr"/>
            <a:r>
              <a:rPr lang="de-DE" dirty="0" smtClean="0"/>
              <a:t>#</a:t>
            </a:r>
            <a:r>
              <a:rPr lang="de-DE" dirty="0" err="1" smtClean="0"/>
              <a:t>Fairwandel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– eine Kampagne der IG Metall</a:t>
            </a:r>
            <a:br>
              <a:rPr lang="de-DE" dirty="0" smtClean="0"/>
            </a:br>
            <a:r>
              <a:rPr lang="de-DE" dirty="0" smtClean="0"/>
              <a:t>für eine </a:t>
            </a:r>
            <a:r>
              <a:rPr lang="de-DE" i="1" dirty="0" smtClean="0"/>
              <a:t>soziale, ökologische und demokratische </a:t>
            </a:r>
            <a:r>
              <a:rPr lang="de-DE" dirty="0" smtClean="0"/>
              <a:t>Transformation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20" y="1927476"/>
            <a:ext cx="7865841" cy="282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4575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897" y="243944"/>
            <a:ext cx="7264541" cy="454025"/>
          </a:xfrm>
        </p:spPr>
        <p:txBody>
          <a:bodyPr/>
          <a:lstStyle/>
          <a:p>
            <a:r>
              <a:rPr lang="de-DE" spc="0" dirty="0" smtClean="0"/>
              <a:t>Aufklärung statt Ideologie</a:t>
            </a:r>
            <a:endParaRPr lang="de-DE" sz="2400" spc="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429" y="956280"/>
            <a:ext cx="2685218" cy="32061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8" y="956280"/>
            <a:ext cx="2781957" cy="3206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ewitterblitz 2"/>
          <p:cNvSpPr/>
          <p:nvPr/>
        </p:nvSpPr>
        <p:spPr>
          <a:xfrm>
            <a:off x="3704265" y="1155404"/>
            <a:ext cx="1623237" cy="247384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352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D0AECFF-1BC9-CF47-8179-957835330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445" y="926082"/>
            <a:ext cx="3020931" cy="2524062"/>
          </a:xfrm>
        </p:spPr>
        <p:txBody>
          <a:bodyPr/>
          <a:lstStyle/>
          <a:p>
            <a:r>
              <a:rPr lang="de-DE" sz="2800" dirty="0" smtClean="0"/>
              <a:t>Vielen Dank</a:t>
            </a:r>
            <a:br>
              <a:rPr lang="de-DE" sz="2800" dirty="0" smtClean="0"/>
            </a:br>
            <a:r>
              <a:rPr lang="de-DE" sz="2800" dirty="0" smtClean="0"/>
              <a:t>für die Aufmerksamkeit!</a:t>
            </a:r>
            <a:endParaRPr lang="de-DE" sz="2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892" y="108191"/>
            <a:ext cx="1490976" cy="1937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/>
          <a:srcRect l="-1299" b="-1299"/>
          <a:stretch/>
        </p:blipFill>
        <p:spPr>
          <a:xfrm>
            <a:off x="6782095" y="1231783"/>
            <a:ext cx="1564408" cy="2280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2892" y="2328759"/>
            <a:ext cx="1586956" cy="220169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1044" y="1219578"/>
            <a:ext cx="1523621" cy="221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2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376" y="195486"/>
            <a:ext cx="7887784" cy="405000"/>
          </a:xfrm>
        </p:spPr>
        <p:txBody>
          <a:bodyPr/>
          <a:lstStyle/>
          <a:p>
            <a:r>
              <a:rPr lang="de-DE" spc="0" dirty="0" smtClean="0">
                <a:latin typeface="+mn-lt"/>
              </a:rPr>
              <a:t>Sozial-ökologische Bündnisse</a:t>
            </a:r>
            <a:endParaRPr lang="de-DE" spc="0" dirty="0">
              <a:latin typeface="+mn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070679" y="600486"/>
            <a:ext cx="1362456" cy="524226"/>
          </a:xfrm>
          <a:prstGeom prst="rect">
            <a:avLst/>
          </a:prstGeom>
          <a:effectLst>
            <a:innerShdw blurRad="317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srgbClr val="E205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530" y="559579"/>
            <a:ext cx="4276629" cy="2172355"/>
          </a:xfrm>
          <a:prstGeom prst="rect">
            <a:avLst/>
          </a:prstGeom>
          <a:ln>
            <a:solidFill>
              <a:srgbClr val="F9F9F9"/>
            </a:solidFill>
          </a:ln>
          <a:effectLst>
            <a:outerShdw blurRad="6985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52" y="1388046"/>
            <a:ext cx="3229315" cy="2198167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3545767" y="1306901"/>
            <a:ext cx="3519560" cy="6461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707" y="2394545"/>
            <a:ext cx="4035512" cy="2644662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4375218" y="2809716"/>
            <a:ext cx="3689922" cy="8472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3346188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5400" y="305555"/>
            <a:ext cx="5040560" cy="405000"/>
          </a:xfrm>
        </p:spPr>
        <p:txBody>
          <a:bodyPr/>
          <a:lstStyle/>
          <a:p>
            <a:r>
              <a:rPr lang="de-DE" spc="0" dirty="0" smtClean="0">
                <a:latin typeface="+mn-lt"/>
              </a:rPr>
              <a:t>Agenda</a:t>
            </a:r>
            <a:endParaRPr lang="de-DE" spc="0" dirty="0">
              <a:latin typeface="+mn-lt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628008" y="1032875"/>
            <a:ext cx="7415326" cy="3319386"/>
          </a:xfrm>
        </p:spPr>
        <p:txBody>
          <a:bodyPr>
            <a:noAutofit/>
          </a:bodyPr>
          <a:lstStyle/>
          <a:p>
            <a:pPr marL="541338" indent="-447675">
              <a:lnSpc>
                <a:spcPct val="100000"/>
              </a:lnSpc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de-DE" dirty="0" smtClean="0">
                <a:latin typeface="+mn-lt"/>
              </a:rPr>
              <a:t>Einleitung: Gewerkschaftspolitik in der kapitalistischen Poly-Krise</a:t>
            </a:r>
          </a:p>
          <a:p>
            <a:pPr marL="541338" indent="-447675">
              <a:lnSpc>
                <a:spcPct val="100000"/>
              </a:lnSpc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de-DE" dirty="0" smtClean="0">
                <a:latin typeface="+mn-lt"/>
              </a:rPr>
              <a:t>Die Problemkonstellation: Transformationskonflikte und das Dilemma der Gewerkschaften</a:t>
            </a:r>
          </a:p>
          <a:p>
            <a:pPr marL="541338" indent="-447675">
              <a:lnSpc>
                <a:spcPct val="100000"/>
              </a:lnSpc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de-DE" dirty="0" smtClean="0">
                <a:latin typeface="+mn-lt"/>
              </a:rPr>
              <a:t>Grüner Kapitalismus oder sozial-ökologische Wirtschaftsdemokratie</a:t>
            </a:r>
          </a:p>
          <a:p>
            <a:pPr marL="541338" indent="-447675">
              <a:lnSpc>
                <a:spcPct val="100000"/>
              </a:lnSpc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de-DE" dirty="0" smtClean="0">
                <a:latin typeface="+mn-lt"/>
              </a:rPr>
              <a:t>„Ökologie der Arbeit“ als kooperatives Strategiethema?</a:t>
            </a:r>
          </a:p>
          <a:p>
            <a:pPr marL="541338" indent="-447675">
              <a:lnSpc>
                <a:spcPct val="100000"/>
              </a:lnSpc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de-DE" dirty="0" smtClean="0">
                <a:latin typeface="+mn-lt"/>
              </a:rPr>
              <a:t>Ausblick: Die Kunst „politischer Mosaikarbeit“</a:t>
            </a:r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7327372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95486"/>
            <a:ext cx="7828100" cy="405000"/>
          </a:xfrm>
        </p:spPr>
        <p:txBody>
          <a:bodyPr/>
          <a:lstStyle/>
          <a:p>
            <a:r>
              <a:rPr lang="de-DE" dirty="0" smtClean="0">
                <a:latin typeface="+mn-lt"/>
              </a:rPr>
              <a:t>Die Poly-Krise des globalen Kapitalismus</a:t>
            </a:r>
            <a:endParaRPr lang="de-DE" dirty="0">
              <a:latin typeface="+mn-lt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636992" y="722041"/>
            <a:ext cx="7201172" cy="3736545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de-DE" dirty="0" smtClean="0">
                <a:latin typeface="+mn-lt"/>
              </a:rPr>
              <a:t>Das Aufeinandertreffen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de-DE" dirty="0" smtClean="0">
                <a:latin typeface="+mn-lt"/>
              </a:rPr>
              <a:t>von </a:t>
            </a:r>
            <a:r>
              <a:rPr lang="de-DE" b="1" i="1" dirty="0" smtClean="0">
                <a:latin typeface="+mn-lt"/>
              </a:rPr>
              <a:t>säkularen Umbrüchen </a:t>
            </a:r>
            <a:br>
              <a:rPr lang="de-DE" b="1" i="1" dirty="0" smtClean="0">
                <a:latin typeface="+mn-lt"/>
              </a:rPr>
            </a:br>
            <a:r>
              <a:rPr lang="de-DE" dirty="0" smtClean="0">
                <a:latin typeface="+mn-lt"/>
              </a:rPr>
              <a:t>(Globalisierung, Digitalisierung, De-</a:t>
            </a:r>
            <a:r>
              <a:rPr lang="de-DE" dirty="0" err="1" smtClean="0">
                <a:latin typeface="+mn-lt"/>
              </a:rPr>
              <a:t>Karbonisierung</a:t>
            </a:r>
            <a:r>
              <a:rPr lang="de-DE" dirty="0" smtClean="0">
                <a:latin typeface="+mn-lt"/>
              </a:rPr>
              <a:t> usw.)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de-DE" dirty="0">
                <a:latin typeface="+mn-lt"/>
              </a:rPr>
              <a:t>u</a:t>
            </a:r>
            <a:r>
              <a:rPr lang="de-DE" dirty="0" smtClean="0">
                <a:latin typeface="+mn-lt"/>
              </a:rPr>
              <a:t>nd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de-DE" dirty="0">
                <a:latin typeface="+mn-lt"/>
              </a:rPr>
              <a:t>e</a:t>
            </a:r>
            <a:r>
              <a:rPr lang="de-DE" dirty="0" smtClean="0">
                <a:latin typeface="+mn-lt"/>
              </a:rPr>
              <a:t>iner Serie von </a:t>
            </a:r>
            <a:r>
              <a:rPr lang="de-DE" b="1" i="1" dirty="0" smtClean="0">
                <a:latin typeface="+mn-lt"/>
              </a:rPr>
              <a:t>externen Schocks </a:t>
            </a:r>
            <a:br>
              <a:rPr lang="de-DE" b="1" i="1" dirty="0" smtClean="0">
                <a:latin typeface="+mn-lt"/>
              </a:rPr>
            </a:br>
            <a:r>
              <a:rPr lang="de-DE" dirty="0" smtClean="0">
                <a:latin typeface="+mn-lt"/>
              </a:rPr>
              <a:t>(„Corona-Pandemie“, „Lieferketten-Risse“, Ukraine-Krieg usw.)</a:t>
            </a:r>
          </a:p>
          <a:p>
            <a:pPr marL="0" indent="0" algn="ctr">
              <a:lnSpc>
                <a:spcPct val="150000"/>
              </a:lnSpc>
              <a:buNone/>
            </a:pPr>
            <a:endParaRPr lang="de-DE" dirty="0" smtClean="0">
              <a:latin typeface="+mn-lt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de-DE" dirty="0" smtClean="0">
                <a:latin typeface="+mn-lt"/>
              </a:rPr>
              <a:t>erfordert eine </a:t>
            </a:r>
            <a:r>
              <a:rPr lang="de-DE" b="1" i="1" dirty="0" smtClean="0">
                <a:latin typeface="+mn-lt"/>
              </a:rPr>
              <a:t>integrierte Transformations- und Krisenpolitik</a:t>
            </a:r>
            <a:endParaRPr lang="de-DE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2350469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95486"/>
            <a:ext cx="7473510" cy="405000"/>
          </a:xfrm>
        </p:spPr>
        <p:txBody>
          <a:bodyPr/>
          <a:lstStyle/>
          <a:p>
            <a:r>
              <a:rPr lang="de-DE" dirty="0" smtClean="0"/>
              <a:t>Gewerkschaftspolitik in der Poly-Krise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74" y="848929"/>
            <a:ext cx="6104374" cy="380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6295"/>
      </p:ext>
    </p:extLst>
  </p:cSld>
  <p:clrMapOvr>
    <a:masterClrMapping/>
  </p:clrMapOvr>
  <p:transition spd="slow">
    <p:blind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711200" y="1085075"/>
            <a:ext cx="7806267" cy="341919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de-DE" sz="2200" dirty="0" smtClean="0"/>
              <a:t>„Der </a:t>
            </a:r>
            <a:r>
              <a:rPr lang="de-DE" sz="2200" dirty="0"/>
              <a:t>Begriff besagt, dass das </a:t>
            </a:r>
            <a:r>
              <a:rPr lang="de-DE" sz="2200" dirty="0" smtClean="0"/>
              <a:t>wichtigste Mittel </a:t>
            </a:r>
            <a:r>
              <a:rPr lang="de-DE" sz="2200" dirty="0"/>
              <a:t>zur Überwindung von Stagnation, Arbeitslosigkeit und Armut sowie zur </a:t>
            </a:r>
            <a:r>
              <a:rPr lang="de-DE" sz="2200" dirty="0" smtClean="0"/>
              <a:t>Pazifizierung von </a:t>
            </a:r>
            <a:r>
              <a:rPr lang="de-DE" sz="2200" dirty="0"/>
              <a:t>Klassenkonflikten im Kapitalismus, die Generierung von Wirtschaftswachstum</a:t>
            </a:r>
            <a:r>
              <a:rPr lang="de-DE" sz="2200" dirty="0" smtClean="0"/>
              <a:t>, unter </a:t>
            </a:r>
            <a:r>
              <a:rPr lang="de-DE" sz="2200" dirty="0"/>
              <a:t>Status-quo-Bedingungen (hoher Emissionsausstoß, ressourcen- </a:t>
            </a:r>
            <a:r>
              <a:rPr lang="de-DE" sz="2200" dirty="0" smtClean="0"/>
              <a:t>und energieintensiv </a:t>
            </a:r>
            <a:r>
              <a:rPr lang="de-DE" sz="2200" dirty="0"/>
              <a:t>sowie auf fossiler Grundlage) ökologisch zunehmend </a:t>
            </a:r>
            <a:r>
              <a:rPr lang="de-DE" sz="2200" dirty="0" smtClean="0"/>
              <a:t>destruktiv und deshalb </a:t>
            </a:r>
            <a:r>
              <a:rPr lang="de-DE" sz="2200" dirty="0"/>
              <a:t>gesellschaftszerstörend wirkt</a:t>
            </a:r>
            <a:r>
              <a:rPr lang="de-DE" sz="2200" dirty="0" smtClean="0"/>
              <a:t>.“</a:t>
            </a:r>
          </a:p>
          <a:p>
            <a:pPr marL="0" indent="0" algn="ctr">
              <a:buNone/>
            </a:pPr>
            <a:endParaRPr lang="de-DE" sz="1600" dirty="0" smtClean="0"/>
          </a:p>
          <a:p>
            <a:pPr marL="0" indent="0" algn="ctr">
              <a:buNone/>
            </a:pPr>
            <a:r>
              <a:rPr lang="de-DE" sz="1500" dirty="0" smtClean="0"/>
              <a:t>Klaus Dörre 2020: </a:t>
            </a:r>
            <a:r>
              <a:rPr lang="de-DE" sz="1500" dirty="0"/>
              <a:t>Die Corona-Pandemie – eine Katastrophe </a:t>
            </a:r>
            <a:r>
              <a:rPr lang="de-DE" sz="1500" dirty="0" smtClean="0"/>
              <a:t>mit Sprengkraft. </a:t>
            </a:r>
            <a:br>
              <a:rPr lang="de-DE" sz="1500" dirty="0" smtClean="0"/>
            </a:br>
            <a:r>
              <a:rPr lang="de-DE" sz="1500" dirty="0" smtClean="0"/>
              <a:t>In: </a:t>
            </a:r>
            <a:r>
              <a:rPr lang="de-DE" sz="1500" i="1" dirty="0" smtClean="0"/>
              <a:t>Berliner Journal für Soziologie</a:t>
            </a:r>
            <a:r>
              <a:rPr lang="de-DE" sz="1500" dirty="0" smtClean="0"/>
              <a:t>, online: Abschn. 2.</a:t>
            </a:r>
            <a:endParaRPr lang="de-DE" sz="15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89489" y="303213"/>
            <a:ext cx="7722401" cy="454025"/>
          </a:xfrm>
        </p:spPr>
        <p:txBody>
          <a:bodyPr/>
          <a:lstStyle/>
          <a:p>
            <a:r>
              <a:rPr lang="de-DE" dirty="0" smtClean="0"/>
              <a:t>Die ökonomisch-ökologische Zangenkrise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778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396" y="263222"/>
            <a:ext cx="6961435" cy="405000"/>
          </a:xfrm>
        </p:spPr>
        <p:txBody>
          <a:bodyPr/>
          <a:lstStyle/>
          <a:p>
            <a:r>
              <a:rPr lang="de-DE" dirty="0">
                <a:latin typeface="Calibri" panose="020F0502020204030204" pitchFamily="34" charset="0"/>
              </a:rPr>
              <a:t>Reichtum und Umweltverbrauch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33" y="965203"/>
            <a:ext cx="5823494" cy="358462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874" y="1029807"/>
            <a:ext cx="2780245" cy="347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53031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42909" y="999920"/>
            <a:ext cx="7774858" cy="3664178"/>
          </a:xfrm>
        </p:spPr>
        <p:txBody>
          <a:bodyPr>
            <a:normAutofit/>
          </a:bodyPr>
          <a:lstStyle/>
          <a:p>
            <a:r>
              <a:rPr lang="de-DE" sz="2400" dirty="0" smtClean="0"/>
              <a:t> „Notfall-Pragmatismus“ als Paradigma?</a:t>
            </a:r>
          </a:p>
          <a:p>
            <a:r>
              <a:rPr lang="de-DE" sz="2400" dirty="0" smtClean="0"/>
              <a:t>…</a:t>
            </a:r>
            <a:endParaRPr lang="de-DE" sz="1900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50824" y="303213"/>
            <a:ext cx="7866943" cy="454025"/>
          </a:xfrm>
        </p:spPr>
        <p:txBody>
          <a:bodyPr/>
          <a:lstStyle/>
          <a:p>
            <a:r>
              <a:rPr lang="de-DE" dirty="0" smtClean="0"/>
              <a:t>Konkurrierende Zielbilder/Zukunftsszenarien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628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Benutzerdefiniert Diagramm">
      <a:dk1>
        <a:srgbClr val="E2051A"/>
      </a:dk1>
      <a:lt1>
        <a:srgbClr val="FFFFFF"/>
      </a:lt1>
      <a:dk2>
        <a:srgbClr val="646363"/>
      </a:dk2>
      <a:lt2>
        <a:srgbClr val="FFFFFF"/>
      </a:lt2>
      <a:accent1>
        <a:srgbClr val="E2051A"/>
      </a:accent1>
      <a:accent2>
        <a:srgbClr val="A2A1A1"/>
      </a:accent2>
      <a:accent3>
        <a:srgbClr val="4B4A4A"/>
      </a:accent3>
      <a:accent4>
        <a:srgbClr val="1D1D1D"/>
      </a:accent4>
      <a:accent5>
        <a:srgbClr val="646363"/>
      </a:accent5>
      <a:accent6>
        <a:srgbClr val="DADADA"/>
      </a:accent6>
      <a:hlink>
        <a:srgbClr val="E3051B"/>
      </a:hlink>
      <a:folHlink>
        <a:srgbClr val="3C3C3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BA25B2AD-7C37-44FB-9906-339BFBF89C33}" vid="{D23D2EC7-C2C2-4BCE-B911-10F7B4EFB13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HJU Folienmaster 2019</Template>
  <TotalTime>0</TotalTime>
  <Words>888</Words>
  <Application>Microsoft Office PowerPoint</Application>
  <PresentationFormat>Bildschirmpräsentation (16:9)</PresentationFormat>
  <Paragraphs>101</Paragraphs>
  <Slides>21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Meta IGM</vt:lpstr>
      <vt:lpstr>Arial</vt:lpstr>
      <vt:lpstr>Calibri</vt:lpstr>
      <vt:lpstr>ＭＳ Ｐゴシック</vt:lpstr>
      <vt:lpstr>Arial Narrow</vt:lpstr>
      <vt:lpstr>Office</vt:lpstr>
      <vt:lpstr>Dr. Hans-Jürgen Urban  Grüner Kapitalismus oder sozial-ökologische Wirtschaftsdemokratie?  Politische Bündnisse für eine soziale Klimapolitik</vt:lpstr>
      <vt:lpstr>#Fairwandel – eine Kampagne der IG Metall für eine soziale, ökologische und demokratische Transformation</vt:lpstr>
      <vt:lpstr>Sozial-ökologische Bündnisse</vt:lpstr>
      <vt:lpstr>Agenda</vt:lpstr>
      <vt:lpstr>Die Poly-Krise des globalen Kapitalismus</vt:lpstr>
      <vt:lpstr>Gewerkschaftspolitik in der Poly-Krise</vt:lpstr>
      <vt:lpstr>Die ökonomisch-ökologische Zangenkrise</vt:lpstr>
      <vt:lpstr>Reichtum und Umweltverbrauch</vt:lpstr>
      <vt:lpstr>Konkurrierende Zielbilder/Zukunftsszenarien </vt:lpstr>
      <vt:lpstr>Die Transformation kommt nicht wirklich voran …</vt:lpstr>
      <vt:lpstr>Konkurrierende Zielbilder/Zukunftsszenarien </vt:lpstr>
      <vt:lpstr>Perspektive grüner Stakeholder-Kapitalismus?</vt:lpstr>
      <vt:lpstr>Konkurrierende Zielbilder/Zukunftsszenarien </vt:lpstr>
      <vt:lpstr>Reproduktionskreisläufe und das Feld der Arbeitsökologie</vt:lpstr>
      <vt:lpstr>Sozialwissenschaftliche Skepsis</vt:lpstr>
      <vt:lpstr>Plädoyer für einen „neuen“, einen erweiterten, beschleunigten und vertieften Reformismus“</vt:lpstr>
      <vt:lpstr>Orte und Arenen einer sozial-ökologischen Transformation</vt:lpstr>
      <vt:lpstr>Akteure eines sozial-ökologischen Transformationsprojektes</vt:lpstr>
      <vt:lpstr>Fazit: Die Kunst politischer Mosaikarbeit</vt:lpstr>
      <vt:lpstr>Aufklärung statt Ideologie</vt:lpstr>
      <vt:lpstr>Vielen Dank für die Aufmerksamkeit!</vt:lpstr>
    </vt:vector>
  </TitlesOfParts>
  <Company>IG Metall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Arbeitsmarkt- und sozialpolitische Dimension der Transformation  - Aktuelle Anforderungen  an die IG Metall</dc:title>
  <dc:creator>Neis, Heike</dc:creator>
  <cp:lastModifiedBy>Otto, Daniela</cp:lastModifiedBy>
  <cp:revision>239</cp:revision>
  <cp:lastPrinted>2023-02-01T11:35:38Z</cp:lastPrinted>
  <dcterms:created xsi:type="dcterms:W3CDTF">2019-04-30T10:09:15Z</dcterms:created>
  <dcterms:modified xsi:type="dcterms:W3CDTF">2023-02-01T11:58:27Z</dcterms:modified>
</cp:coreProperties>
</file>