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86" r:id="rId3"/>
    <p:sldMasterId id="2147483690" r:id="rId4"/>
  </p:sldMasterIdLst>
  <p:notesMasterIdLst>
    <p:notesMasterId r:id="rId9"/>
  </p:notesMasterIdLst>
  <p:sldIdLst>
    <p:sldId id="297" r:id="rId5"/>
    <p:sldId id="298" r:id="rId6"/>
    <p:sldId id="299" r:id="rId7"/>
    <p:sldId id="300" r:id="rId8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aela Evans" initials="ME" lastIdx="1" clrIdx="0">
    <p:extLst>
      <p:ext uri="{19B8F6BF-5375-455C-9EA6-DF929625EA0E}">
        <p15:presenceInfo xmlns:p15="http://schemas.microsoft.com/office/powerpoint/2012/main" userId="S::evans@iat.eu::a873649d-1093-4410-8121-4c433295d32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55" autoAdjust="0"/>
    <p:restoredTop sz="95220" autoAdjust="0"/>
  </p:normalViewPr>
  <p:slideViewPr>
    <p:cSldViewPr snapToGrid="0">
      <p:cViewPr varScale="1">
        <p:scale>
          <a:sx n="78" d="100"/>
          <a:sy n="78" d="100"/>
        </p:scale>
        <p:origin x="1430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2" d="100"/>
          <a:sy n="62" d="100"/>
        </p:scale>
        <p:origin x="3154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FC4E55-B011-46EB-BD43-5B2F26DB15FA}" type="datetimeFigureOut">
              <a:rPr lang="de-DE" smtClean="0"/>
              <a:t>01.09.2023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653505-66FE-4148-9ACB-5FD8E345D0F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5626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001911-78EB-4461-A363-9965EA9A64FC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0341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0300"/>
            <a:ext cx="9151470" cy="49047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000" y="2019300"/>
            <a:ext cx="5177340" cy="1980597"/>
          </a:xfrm>
          <a:solidFill>
            <a:srgbClr val="FFFFFF">
              <a:alpha val="90000"/>
            </a:srgbClr>
          </a:solidFill>
          <a:ln>
            <a:noFill/>
          </a:ln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3600" b="1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000" y="4130406"/>
            <a:ext cx="5177340" cy="809895"/>
          </a:xfrm>
          <a:solidFill>
            <a:srgbClr val="FFFFFF">
              <a:alpha val="90000"/>
            </a:srgbClr>
          </a:solidFill>
        </p:spPr>
        <p:txBody>
          <a:bodyPr lIns="91440" rIns="91440" anchor="ctr" anchorCtr="0">
            <a:normAutofit/>
          </a:bodyPr>
          <a:lstStyle>
            <a:lvl1pPr marL="0" indent="0" algn="l">
              <a:buNone/>
              <a:defRPr sz="2000" b="1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pic>
        <p:nvPicPr>
          <p:cNvPr id="21" name="Bild 2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219243"/>
            <a:ext cx="1016000" cy="584200"/>
          </a:xfrm>
          <a:prstGeom prst="rect">
            <a:avLst/>
          </a:prstGeom>
        </p:spPr>
      </p:pic>
      <p:sp>
        <p:nvSpPr>
          <p:cNvPr id="19" name="Rectangle 6"/>
          <p:cNvSpPr/>
          <p:nvPr userDrawn="1"/>
        </p:nvSpPr>
        <p:spPr>
          <a:xfrm>
            <a:off x="4878000" y="6606000"/>
            <a:ext cx="4266000" cy="252000"/>
          </a:xfrm>
          <a:prstGeom prst="rect">
            <a:avLst/>
          </a:prstGeom>
          <a:solidFill>
            <a:srgbClr val="007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hteck 19"/>
          <p:cNvSpPr/>
          <p:nvPr userDrawn="1"/>
        </p:nvSpPr>
        <p:spPr>
          <a:xfrm>
            <a:off x="4572000" y="6606000"/>
            <a:ext cx="252000" cy="252000"/>
          </a:xfrm>
          <a:prstGeom prst="rect">
            <a:avLst/>
          </a:prstGeom>
          <a:solidFill>
            <a:srgbClr val="70A3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/>
          <p:cNvSpPr/>
          <p:nvPr userDrawn="1"/>
        </p:nvSpPr>
        <p:spPr>
          <a:xfrm>
            <a:off x="4266000" y="6606000"/>
            <a:ext cx="252000" cy="252000"/>
          </a:xfrm>
          <a:prstGeom prst="rect">
            <a:avLst/>
          </a:prstGeom>
          <a:solidFill>
            <a:srgbClr val="A6C0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Rechteck 23"/>
          <p:cNvSpPr/>
          <p:nvPr userDrawn="1"/>
        </p:nvSpPr>
        <p:spPr>
          <a:xfrm>
            <a:off x="3960000" y="6606000"/>
            <a:ext cx="252000" cy="252000"/>
          </a:xfrm>
          <a:prstGeom prst="rect">
            <a:avLst/>
          </a:prstGeom>
          <a:solidFill>
            <a:srgbClr val="DFEF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20" y="6258632"/>
            <a:ext cx="2660904" cy="545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0310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67FFC-0E78-4E67-9165-1A3E4B4E1810}" type="datetime3">
              <a:rPr lang="de-DE" smtClean="0"/>
              <a:pPr/>
              <a:t>01/09/23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373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414780"/>
            <a:ext cx="1971675" cy="5757421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C88F0-880C-46A8-BB80-ACC896E4D73F}" type="datetime3">
              <a:rPr lang="de-DE" smtClean="0"/>
              <a:pPr/>
              <a:t>01/09/23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9" name="Rectangle 6"/>
          <p:cNvSpPr/>
          <p:nvPr userDrawn="1"/>
        </p:nvSpPr>
        <p:spPr>
          <a:xfrm>
            <a:off x="918000" y="6606000"/>
            <a:ext cx="8226000" cy="252000"/>
          </a:xfrm>
          <a:prstGeom prst="rect">
            <a:avLst/>
          </a:prstGeom>
          <a:solidFill>
            <a:srgbClr val="007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hteck 9"/>
          <p:cNvSpPr/>
          <p:nvPr userDrawn="1"/>
        </p:nvSpPr>
        <p:spPr>
          <a:xfrm>
            <a:off x="612000" y="6606000"/>
            <a:ext cx="252000" cy="252000"/>
          </a:xfrm>
          <a:prstGeom prst="rect">
            <a:avLst/>
          </a:prstGeom>
          <a:solidFill>
            <a:srgbClr val="70A3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306000" y="6606000"/>
            <a:ext cx="252000" cy="252000"/>
          </a:xfrm>
          <a:prstGeom prst="rect">
            <a:avLst/>
          </a:prstGeom>
          <a:solidFill>
            <a:srgbClr val="A6C0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 userDrawn="1"/>
        </p:nvSpPr>
        <p:spPr>
          <a:xfrm>
            <a:off x="0" y="6606000"/>
            <a:ext cx="252000" cy="252000"/>
          </a:xfrm>
          <a:prstGeom prst="rect">
            <a:avLst/>
          </a:prstGeom>
          <a:solidFill>
            <a:srgbClr val="DFEF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9775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geseit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>
            <a:spLocks noChangeArrowheads="1"/>
          </p:cNvSpPr>
          <p:nvPr/>
        </p:nvSpPr>
        <p:spPr bwMode="auto">
          <a:xfrm>
            <a:off x="8407400" y="6554788"/>
            <a:ext cx="355600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>
              <a:defRPr/>
            </a:pPr>
            <a:fld id="{6AB74D4E-5F42-42BA-82E9-7EC3501A0143}" type="slidenum">
              <a:rPr lang="de-DE" sz="800" smtClean="0">
                <a:solidFill>
                  <a:srgbClr val="187186"/>
                </a:solidFill>
                <a:latin typeface="Calibri" pitchFamily="34" charset="0"/>
              </a:rPr>
              <a:pPr algn="r" eaLnBrk="1" hangingPunct="1">
                <a:defRPr/>
              </a:pPr>
              <a:t>‹Nr.›</a:t>
            </a:fld>
            <a:endParaRPr lang="de-DE" sz="800">
              <a:solidFill>
                <a:srgbClr val="187186"/>
              </a:solidFill>
              <a:latin typeface="Calibri" pitchFamily="34" charset="0"/>
            </a:endParaRPr>
          </a:p>
        </p:txBody>
      </p:sp>
      <p:sp>
        <p:nvSpPr>
          <p:cNvPr id="8" name="Untertitel 2"/>
          <p:cNvSpPr>
            <a:spLocks noGrp="1"/>
          </p:cNvSpPr>
          <p:nvPr>
            <p:ph type="subTitle" idx="1"/>
          </p:nvPr>
        </p:nvSpPr>
        <p:spPr>
          <a:xfrm>
            <a:off x="1260592" y="762000"/>
            <a:ext cx="4741334" cy="874889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l">
              <a:spcAft>
                <a:spcPts val="0"/>
              </a:spcAft>
              <a:buNone/>
              <a:defRPr sz="2800" b="1" i="0" baseline="0">
                <a:solidFill>
                  <a:srgbClr val="187186"/>
                </a:solidFill>
                <a:latin typeface="Calibri"/>
                <a:cs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0"/>
          </p:nvPr>
        </p:nvSpPr>
        <p:spPr>
          <a:xfrm>
            <a:off x="7258604" y="281556"/>
            <a:ext cx="1548000" cy="1080000"/>
          </a:xfrm>
          <a:prstGeom prst="rect">
            <a:avLst/>
          </a:prstGeom>
        </p:spPr>
        <p:txBody>
          <a:bodyPr vert="horz" wrap="square" lIns="0" tIns="0" rIns="0" bIns="0"/>
          <a:lstStyle>
            <a:lvl1pPr marL="0" indent="0" algn="l">
              <a:spcBef>
                <a:spcPts val="0"/>
              </a:spcBef>
              <a:buFontTx/>
              <a:buNone/>
              <a:defRPr sz="1000" b="1" i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095445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lgeseit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folienmaster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8407400" y="6554789"/>
            <a:ext cx="355600" cy="123111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92679B01-4CF7-429F-A72A-DD6B7667BC87}" type="slidenum">
              <a:rPr lang="de-DE" sz="800" smtClean="0">
                <a:solidFill>
                  <a:srgbClr val="187186"/>
                </a:solidFill>
                <a:latin typeface="Calibri" charset="0"/>
              </a:rPr>
              <a:pPr algn="r" defTabSz="4572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DE" sz="800" dirty="0">
              <a:solidFill>
                <a:srgbClr val="187186"/>
              </a:solidFill>
              <a:latin typeface="Calibri" charset="0"/>
            </a:endParaRPr>
          </a:p>
        </p:txBody>
      </p:sp>
      <p:sp>
        <p:nvSpPr>
          <p:cNvPr id="8" name="Untertitel 2"/>
          <p:cNvSpPr>
            <a:spLocks noGrp="1"/>
          </p:cNvSpPr>
          <p:nvPr>
            <p:ph type="subTitle" idx="1"/>
          </p:nvPr>
        </p:nvSpPr>
        <p:spPr>
          <a:xfrm>
            <a:off x="1260592" y="762001"/>
            <a:ext cx="4741334" cy="874889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l">
              <a:spcAft>
                <a:spcPts val="0"/>
              </a:spcAft>
              <a:buNone/>
              <a:defRPr sz="2800" b="1" i="0" baseline="0">
                <a:solidFill>
                  <a:srgbClr val="187186"/>
                </a:solidFill>
                <a:latin typeface="Calibri"/>
                <a:cs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0" hasCustomPrompt="1"/>
          </p:nvPr>
        </p:nvSpPr>
        <p:spPr>
          <a:xfrm>
            <a:off x="7258604" y="281556"/>
            <a:ext cx="1548000" cy="1080000"/>
          </a:xfrm>
          <a:prstGeom prst="rect">
            <a:avLst/>
          </a:prstGeom>
        </p:spPr>
        <p:txBody>
          <a:bodyPr vert="horz" wrap="square" lIns="0" tIns="0" rIns="0" bIns="0"/>
          <a:lstStyle>
            <a:lvl1pPr marL="0" indent="0" algn="l">
              <a:spcBef>
                <a:spcPts val="0"/>
              </a:spcBef>
              <a:buFontTx/>
              <a:buNone/>
              <a:defRPr sz="1000" b="1" i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1"/>
          </p:nvPr>
        </p:nvSpPr>
        <p:spPr>
          <a:xfrm>
            <a:off x="1260593" y="2447999"/>
            <a:ext cx="5940000" cy="3600000"/>
          </a:xfrm>
          <a:prstGeom prst="rect">
            <a:avLst/>
          </a:prstGeom>
        </p:spPr>
        <p:txBody>
          <a:bodyPr vert="horz" wrap="none"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rgbClr val="187186"/>
              </a:buClr>
              <a:buFontTx/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defRPr>
            </a:lvl1pPr>
            <a:lvl2pPr marL="0">
              <a:spcBef>
                <a:spcPts val="0"/>
              </a:spcBef>
              <a:buClr>
                <a:srgbClr val="187186"/>
              </a:buClr>
              <a:buFont typeface="Symbol" charset="2"/>
              <a:buChar char="-"/>
              <a:defRPr sz="1600" baseline="0">
                <a:solidFill>
                  <a:schemeClr val="bg1">
                    <a:lumMod val="50000"/>
                  </a:schemeClr>
                </a:solidFill>
                <a:latin typeface="Calibri"/>
              </a:defRPr>
            </a:lvl2pPr>
            <a:lvl3pPr marL="0">
              <a:spcBef>
                <a:spcPts val="0"/>
              </a:spcBef>
              <a:buClr>
                <a:srgbClr val="187186"/>
              </a:buClr>
              <a:buFont typeface="Symbol" charset="2"/>
              <a:buChar char="-"/>
              <a:defRPr sz="1600" baseline="0">
                <a:solidFill>
                  <a:schemeClr val="bg1">
                    <a:lumMod val="50000"/>
                  </a:schemeClr>
                </a:solidFill>
                <a:latin typeface="Calibri"/>
              </a:defRPr>
            </a:lvl3pPr>
            <a:lvl4pPr marL="0">
              <a:spcBef>
                <a:spcPts val="0"/>
              </a:spcBef>
              <a:buClr>
                <a:srgbClr val="187186"/>
              </a:buClr>
              <a:buFont typeface="Symbol" charset="2"/>
              <a:buChar char="-"/>
              <a:defRPr sz="1600" baseline="0">
                <a:solidFill>
                  <a:schemeClr val="bg1">
                    <a:lumMod val="50000"/>
                  </a:schemeClr>
                </a:solidFill>
                <a:latin typeface="Calibri"/>
              </a:defRPr>
            </a:lvl4pPr>
            <a:lvl5pPr marL="0">
              <a:spcBef>
                <a:spcPts val="0"/>
              </a:spcBef>
              <a:buClr>
                <a:srgbClr val="187186"/>
              </a:buClr>
              <a:buFont typeface="Symbol" charset="2"/>
              <a:buChar char="-"/>
              <a:defRPr sz="1600" baseline="0">
                <a:solidFill>
                  <a:schemeClr val="bg1">
                    <a:lumMod val="50000"/>
                  </a:schemeClr>
                </a:solidFill>
                <a:latin typeface="Calibri"/>
              </a:defRPr>
            </a:lvl5pPr>
          </a:lstStyle>
          <a:p>
            <a:pPr lvl="0"/>
            <a:endParaRPr lang="de-DE" dirty="0"/>
          </a:p>
        </p:txBody>
      </p:sp>
      <p:sp>
        <p:nvSpPr>
          <p:cNvPr id="2" name="Textfeld 1"/>
          <p:cNvSpPr txBox="1"/>
          <p:nvPr userDrawn="1"/>
        </p:nvSpPr>
        <p:spPr>
          <a:xfrm>
            <a:off x="6951947" y="6554790"/>
            <a:ext cx="1455455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de-DE" sz="800" dirty="0">
                <a:solidFill>
                  <a:srgbClr val="187186"/>
                </a:solidFill>
                <a:ea typeface="ＭＳ Ｐゴシック" charset="-128"/>
                <a:cs typeface="Calibri"/>
              </a:rPr>
              <a:t>Institut Arbeit und Technik</a:t>
            </a:r>
          </a:p>
        </p:txBody>
      </p:sp>
    </p:spTree>
    <p:extLst>
      <p:ext uri="{BB962C8B-B14F-4D97-AF65-F5344CB8AC3E}">
        <p14:creationId xmlns:p14="http://schemas.microsoft.com/office/powerpoint/2010/main" val="10489473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260592" y="762001"/>
            <a:ext cx="4741334" cy="874889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l">
              <a:spcAft>
                <a:spcPts val="0"/>
              </a:spcAft>
              <a:buNone/>
              <a:defRPr sz="2800" b="1" i="0" baseline="0">
                <a:solidFill>
                  <a:srgbClr val="187186"/>
                </a:solidFill>
                <a:latin typeface="Calibri"/>
                <a:cs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4" name="Textplatzhalter 9"/>
          <p:cNvSpPr>
            <a:spLocks noGrp="1"/>
          </p:cNvSpPr>
          <p:nvPr>
            <p:ph type="body" sz="quarter" idx="10" hasCustomPrompt="1"/>
          </p:nvPr>
        </p:nvSpPr>
        <p:spPr>
          <a:xfrm>
            <a:off x="7258604" y="281556"/>
            <a:ext cx="1548000" cy="1080000"/>
          </a:xfrm>
          <a:prstGeom prst="rect">
            <a:avLst/>
          </a:prstGeom>
        </p:spPr>
        <p:txBody>
          <a:bodyPr vert="horz" wrap="square" lIns="0" tIns="0" rIns="0" bIns="0"/>
          <a:lstStyle>
            <a:lvl1pPr marL="0" indent="0" algn="l">
              <a:spcBef>
                <a:spcPts val="0"/>
              </a:spcBef>
              <a:buFontTx/>
              <a:buNone/>
              <a:defRPr sz="1000" b="1" i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5" name="Textplatzhalter 8"/>
          <p:cNvSpPr>
            <a:spLocks noGrp="1"/>
          </p:cNvSpPr>
          <p:nvPr>
            <p:ph type="body" sz="quarter" idx="11"/>
          </p:nvPr>
        </p:nvSpPr>
        <p:spPr>
          <a:xfrm>
            <a:off x="1260593" y="2447999"/>
            <a:ext cx="5940000" cy="3600000"/>
          </a:xfrm>
          <a:prstGeom prst="rect">
            <a:avLst/>
          </a:prstGeom>
        </p:spPr>
        <p:txBody>
          <a:bodyPr vert="horz" wrap="none" lIns="0" tIns="0" rIns="0" bIns="0"/>
          <a:lstStyle>
            <a:lvl1pPr marL="342900" indent="-342900">
              <a:lnSpc>
                <a:spcPct val="100000"/>
              </a:lnSpc>
              <a:spcBef>
                <a:spcPts val="0"/>
              </a:spcBef>
              <a:buClr>
                <a:srgbClr val="187186"/>
              </a:buClr>
              <a:buFont typeface="Wingdings" pitchFamily="2" charset="2"/>
              <a:buChar char="§"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defRPr>
            </a:lvl1pPr>
            <a:lvl2pPr marL="0">
              <a:spcBef>
                <a:spcPts val="0"/>
              </a:spcBef>
              <a:buClr>
                <a:srgbClr val="187186"/>
              </a:buClr>
              <a:buFont typeface="Symbol" charset="2"/>
              <a:buChar char="-"/>
              <a:defRPr sz="1600" baseline="0">
                <a:solidFill>
                  <a:schemeClr val="bg1">
                    <a:lumMod val="50000"/>
                  </a:schemeClr>
                </a:solidFill>
                <a:latin typeface="Calibri"/>
              </a:defRPr>
            </a:lvl2pPr>
            <a:lvl3pPr marL="0">
              <a:spcBef>
                <a:spcPts val="0"/>
              </a:spcBef>
              <a:buClr>
                <a:srgbClr val="187186"/>
              </a:buClr>
              <a:buFont typeface="Symbol" charset="2"/>
              <a:buChar char="-"/>
              <a:defRPr sz="1600" baseline="0">
                <a:solidFill>
                  <a:schemeClr val="bg1">
                    <a:lumMod val="50000"/>
                  </a:schemeClr>
                </a:solidFill>
                <a:latin typeface="Calibri"/>
              </a:defRPr>
            </a:lvl3pPr>
            <a:lvl4pPr marL="0">
              <a:spcBef>
                <a:spcPts val="0"/>
              </a:spcBef>
              <a:buClr>
                <a:srgbClr val="187186"/>
              </a:buClr>
              <a:buFont typeface="Symbol" charset="2"/>
              <a:buChar char="-"/>
              <a:defRPr sz="1600" baseline="0">
                <a:solidFill>
                  <a:schemeClr val="bg1">
                    <a:lumMod val="50000"/>
                  </a:schemeClr>
                </a:solidFill>
                <a:latin typeface="Calibri"/>
              </a:defRPr>
            </a:lvl4pPr>
            <a:lvl5pPr marL="0">
              <a:spcBef>
                <a:spcPts val="0"/>
              </a:spcBef>
              <a:buClr>
                <a:srgbClr val="187186"/>
              </a:buClr>
              <a:buFont typeface="Symbol" charset="2"/>
              <a:buChar char="-"/>
              <a:defRPr sz="1600" baseline="0">
                <a:solidFill>
                  <a:schemeClr val="bg1">
                    <a:lumMod val="50000"/>
                  </a:schemeClr>
                </a:solidFill>
                <a:latin typeface="Calibri"/>
              </a:defRPr>
            </a:lvl5pPr>
          </a:lstStyle>
          <a:p>
            <a:pPr lvl="0"/>
            <a:endParaRPr lang="de-DE" dirty="0"/>
          </a:p>
        </p:txBody>
      </p:sp>
      <p:sp>
        <p:nvSpPr>
          <p:cNvPr id="6" name="Textfeld 5"/>
          <p:cNvSpPr txBox="1"/>
          <p:nvPr userDrawn="1"/>
        </p:nvSpPr>
        <p:spPr>
          <a:xfrm>
            <a:off x="8407400" y="6554789"/>
            <a:ext cx="355600" cy="123111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92679B01-4CF7-429F-A72A-DD6B7667BC87}" type="slidenum">
              <a:rPr lang="de-DE" sz="800" smtClean="0">
                <a:solidFill>
                  <a:srgbClr val="187186"/>
                </a:solidFill>
                <a:latin typeface="Calibri" charset="0"/>
              </a:rPr>
              <a:pPr algn="r" defTabSz="4572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DE" sz="800" dirty="0">
              <a:solidFill>
                <a:srgbClr val="187186"/>
              </a:solidFill>
              <a:latin typeface="Calibri" charset="0"/>
            </a:endParaRPr>
          </a:p>
        </p:txBody>
      </p:sp>
      <p:sp>
        <p:nvSpPr>
          <p:cNvPr id="7" name="Textfeld 6"/>
          <p:cNvSpPr txBox="1"/>
          <p:nvPr userDrawn="1"/>
        </p:nvSpPr>
        <p:spPr>
          <a:xfrm>
            <a:off x="6951947" y="6554790"/>
            <a:ext cx="1455455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de-DE" sz="800" dirty="0">
                <a:solidFill>
                  <a:srgbClr val="187186"/>
                </a:solidFill>
                <a:ea typeface="ＭＳ Ｐゴシック" charset="-128"/>
                <a:cs typeface="Calibri"/>
              </a:rPr>
              <a:t>Institut Arbeit und Technik</a:t>
            </a:r>
          </a:p>
        </p:txBody>
      </p:sp>
    </p:spTree>
    <p:extLst>
      <p:ext uri="{BB962C8B-B14F-4D97-AF65-F5344CB8AC3E}">
        <p14:creationId xmlns:p14="http://schemas.microsoft.com/office/powerpoint/2010/main" val="42330113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97006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geseit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>
            <a:spLocks noChangeArrowheads="1"/>
          </p:cNvSpPr>
          <p:nvPr/>
        </p:nvSpPr>
        <p:spPr bwMode="auto">
          <a:xfrm>
            <a:off x="8407400" y="6554788"/>
            <a:ext cx="355600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>
              <a:defRPr/>
            </a:pPr>
            <a:fld id="{71D386CB-09F4-448A-8500-644E5872F3EF}" type="slidenum">
              <a:rPr lang="de-DE" sz="800" smtClean="0">
                <a:solidFill>
                  <a:srgbClr val="187186"/>
                </a:solidFill>
                <a:latin typeface="Calibri" pitchFamily="34" charset="0"/>
              </a:rPr>
              <a:pPr algn="r" eaLnBrk="1" hangingPunct="1">
                <a:defRPr/>
              </a:pPr>
              <a:t>‹Nr.›</a:t>
            </a:fld>
            <a:endParaRPr lang="de-DE" sz="800">
              <a:solidFill>
                <a:srgbClr val="187186"/>
              </a:solidFill>
              <a:latin typeface="Calibri" pitchFamily="34" charset="0"/>
            </a:endParaRPr>
          </a:p>
        </p:txBody>
      </p:sp>
      <p:sp>
        <p:nvSpPr>
          <p:cNvPr id="8" name="Untertitel 2"/>
          <p:cNvSpPr>
            <a:spLocks noGrp="1"/>
          </p:cNvSpPr>
          <p:nvPr>
            <p:ph type="subTitle" idx="1"/>
          </p:nvPr>
        </p:nvSpPr>
        <p:spPr>
          <a:xfrm>
            <a:off x="1260592" y="762000"/>
            <a:ext cx="4741334" cy="874889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l">
              <a:spcAft>
                <a:spcPts val="0"/>
              </a:spcAft>
              <a:buNone/>
              <a:defRPr sz="2800" b="1" i="0" baseline="0">
                <a:solidFill>
                  <a:srgbClr val="187186"/>
                </a:solidFill>
                <a:latin typeface="Calibri"/>
                <a:cs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0"/>
          </p:nvPr>
        </p:nvSpPr>
        <p:spPr>
          <a:xfrm>
            <a:off x="7258604" y="281556"/>
            <a:ext cx="1548000" cy="1080000"/>
          </a:xfrm>
          <a:prstGeom prst="rect">
            <a:avLst/>
          </a:prstGeom>
        </p:spPr>
        <p:txBody>
          <a:bodyPr vert="horz" wrap="square" lIns="0" tIns="0" rIns="0" bIns="0"/>
          <a:lstStyle>
            <a:lvl1pPr marL="0" indent="0" algn="l">
              <a:spcBef>
                <a:spcPts val="0"/>
              </a:spcBef>
              <a:buFontTx/>
              <a:buNone/>
              <a:defRPr sz="1000" b="1" i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1"/>
          </p:nvPr>
        </p:nvSpPr>
        <p:spPr>
          <a:xfrm>
            <a:off x="1260593" y="2447999"/>
            <a:ext cx="5940000" cy="3600000"/>
          </a:xfrm>
          <a:prstGeom prst="rect">
            <a:avLst/>
          </a:prstGeom>
        </p:spPr>
        <p:txBody>
          <a:bodyPr vert="horz" wrap="none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rgbClr val="187186"/>
              </a:buClr>
              <a:buFontTx/>
              <a:buNone/>
              <a:defRPr sz="1600" baseline="0">
                <a:solidFill>
                  <a:schemeClr val="bg1">
                    <a:lumMod val="50000"/>
                  </a:schemeClr>
                </a:solidFill>
                <a:latin typeface="Calibri"/>
              </a:defRPr>
            </a:lvl1pPr>
            <a:lvl2pPr marL="0">
              <a:spcBef>
                <a:spcPts val="0"/>
              </a:spcBef>
              <a:buClr>
                <a:srgbClr val="187186"/>
              </a:buClr>
              <a:buFont typeface="Symbol" charset="2"/>
              <a:buChar char="-"/>
              <a:defRPr sz="1600" baseline="0">
                <a:solidFill>
                  <a:schemeClr val="bg1">
                    <a:lumMod val="50000"/>
                  </a:schemeClr>
                </a:solidFill>
                <a:latin typeface="Calibri"/>
              </a:defRPr>
            </a:lvl2pPr>
            <a:lvl3pPr marL="0">
              <a:spcBef>
                <a:spcPts val="0"/>
              </a:spcBef>
              <a:buClr>
                <a:srgbClr val="187186"/>
              </a:buClr>
              <a:buFont typeface="Symbol" charset="2"/>
              <a:buChar char="-"/>
              <a:defRPr sz="1600" baseline="0">
                <a:solidFill>
                  <a:schemeClr val="bg1">
                    <a:lumMod val="50000"/>
                  </a:schemeClr>
                </a:solidFill>
                <a:latin typeface="Calibri"/>
              </a:defRPr>
            </a:lvl3pPr>
            <a:lvl4pPr marL="0">
              <a:spcBef>
                <a:spcPts val="0"/>
              </a:spcBef>
              <a:buClr>
                <a:srgbClr val="187186"/>
              </a:buClr>
              <a:buFont typeface="Symbol" charset="2"/>
              <a:buChar char="-"/>
              <a:defRPr sz="1600" baseline="0">
                <a:solidFill>
                  <a:schemeClr val="bg1">
                    <a:lumMod val="50000"/>
                  </a:schemeClr>
                </a:solidFill>
                <a:latin typeface="Calibri"/>
              </a:defRPr>
            </a:lvl4pPr>
            <a:lvl5pPr marL="0">
              <a:spcBef>
                <a:spcPts val="0"/>
              </a:spcBef>
              <a:buClr>
                <a:srgbClr val="187186"/>
              </a:buClr>
              <a:buFont typeface="Symbol" charset="2"/>
              <a:buChar char="-"/>
              <a:defRPr sz="1600" baseline="0">
                <a:solidFill>
                  <a:schemeClr val="bg1">
                    <a:lumMod val="50000"/>
                  </a:schemeClr>
                </a:solidFill>
                <a:latin typeface="Calibri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298865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2678E-5A0C-4851-8BCF-82F09BDE2F50}" type="datetime3">
              <a:rPr lang="de-DE" smtClean="0"/>
              <a:pPr/>
              <a:t>01/09/23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233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übersch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/>
          <p:cNvSpPr/>
          <p:nvPr userDrawn="1"/>
        </p:nvSpPr>
        <p:spPr>
          <a:xfrm>
            <a:off x="918000" y="6606000"/>
            <a:ext cx="8226000" cy="252000"/>
          </a:xfrm>
          <a:prstGeom prst="rect">
            <a:avLst/>
          </a:prstGeom>
          <a:solidFill>
            <a:srgbClr val="007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hteck 10"/>
          <p:cNvSpPr/>
          <p:nvPr userDrawn="1"/>
        </p:nvSpPr>
        <p:spPr>
          <a:xfrm>
            <a:off x="612000" y="6606000"/>
            <a:ext cx="252000" cy="252000"/>
          </a:xfrm>
          <a:prstGeom prst="rect">
            <a:avLst/>
          </a:prstGeom>
          <a:solidFill>
            <a:srgbClr val="70A3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 userDrawn="1"/>
        </p:nvSpPr>
        <p:spPr>
          <a:xfrm>
            <a:off x="306000" y="6606000"/>
            <a:ext cx="252000" cy="252000"/>
          </a:xfrm>
          <a:prstGeom prst="rect">
            <a:avLst/>
          </a:prstGeom>
          <a:solidFill>
            <a:srgbClr val="A6C0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0" y="6606000"/>
            <a:ext cx="252000" cy="252000"/>
          </a:xfrm>
          <a:prstGeom prst="rect">
            <a:avLst/>
          </a:prstGeom>
          <a:solidFill>
            <a:srgbClr val="DFEF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8000" y="758952"/>
            <a:ext cx="75600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48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000" y="4453128"/>
            <a:ext cx="75600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0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6EC51-433D-4B72-BF12-12B3F145DE1F}" type="datetime3">
              <a:rPr lang="de-DE" smtClean="0"/>
              <a:pPr/>
              <a:t>01/09/23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14" name="Straight Connector 9"/>
          <p:cNvCxnSpPr/>
          <p:nvPr userDrawn="1"/>
        </p:nvCxnSpPr>
        <p:spPr>
          <a:xfrm>
            <a:off x="918000" y="4328161"/>
            <a:ext cx="75600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23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918000" y="286604"/>
            <a:ext cx="7920000" cy="10152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8000" y="1548000"/>
            <a:ext cx="3888000" cy="4671587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0000" y="1548001"/>
            <a:ext cx="3888000" cy="4671585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EB1A1-9365-40C0-8CAF-FA93933F3794}" type="datetime3">
              <a:rPr lang="de-DE" smtClean="0"/>
              <a:pPr/>
              <a:t>01/09/23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022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8028000" cy="10152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548000"/>
            <a:ext cx="3888000" cy="736283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318660"/>
            <a:ext cx="3888000" cy="328676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2960" y="1548000"/>
            <a:ext cx="3888000" cy="736283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62960" y="2318660"/>
            <a:ext cx="3888000" cy="328676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B87BD-39D3-4C58-8CAE-DF22BCD08E26}" type="datetime3">
              <a:rPr lang="de-DE" smtClean="0"/>
              <a:pPr/>
              <a:t>01/09/23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901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BC454-8509-4EB6-9A26-8271AD021BA9}" type="datetime3">
              <a:rPr lang="de-DE" smtClean="0"/>
              <a:pPr/>
              <a:t>01/09/23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591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/>
          <p:cNvSpPr/>
          <p:nvPr userDrawn="1"/>
        </p:nvSpPr>
        <p:spPr>
          <a:xfrm>
            <a:off x="918000" y="6606000"/>
            <a:ext cx="8226000" cy="252000"/>
          </a:xfrm>
          <a:prstGeom prst="rect">
            <a:avLst/>
          </a:prstGeom>
          <a:solidFill>
            <a:srgbClr val="007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hteck 10"/>
          <p:cNvSpPr/>
          <p:nvPr userDrawn="1"/>
        </p:nvSpPr>
        <p:spPr>
          <a:xfrm>
            <a:off x="612000" y="6606000"/>
            <a:ext cx="252000" cy="252000"/>
          </a:xfrm>
          <a:prstGeom prst="rect">
            <a:avLst/>
          </a:prstGeom>
          <a:solidFill>
            <a:srgbClr val="70A3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 userDrawn="1"/>
        </p:nvSpPr>
        <p:spPr>
          <a:xfrm>
            <a:off x="306000" y="6606000"/>
            <a:ext cx="252000" cy="252000"/>
          </a:xfrm>
          <a:prstGeom prst="rect">
            <a:avLst/>
          </a:prstGeom>
          <a:solidFill>
            <a:srgbClr val="A6C0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0" y="6606000"/>
            <a:ext cx="252000" cy="252000"/>
          </a:xfrm>
          <a:prstGeom prst="rect">
            <a:avLst/>
          </a:prstGeom>
          <a:solidFill>
            <a:srgbClr val="DFEF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83E6C-E62E-4D32-917A-5BB532B31BD1}" type="datetime3">
              <a:rPr lang="de-DE" smtClean="0"/>
              <a:pPr/>
              <a:t>01/09/23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790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/>
          <p:cNvSpPr/>
          <p:nvPr userDrawn="1"/>
        </p:nvSpPr>
        <p:spPr>
          <a:xfrm>
            <a:off x="0" y="1"/>
            <a:ext cx="3073800" cy="656947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9" y="731520"/>
            <a:ext cx="5009393" cy="525780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1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569472"/>
            <a:ext cx="3486150" cy="255441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0" name="Rectangle 6"/>
          <p:cNvSpPr/>
          <p:nvPr userDrawn="1"/>
        </p:nvSpPr>
        <p:spPr>
          <a:xfrm>
            <a:off x="3601" y="6602561"/>
            <a:ext cx="2166246" cy="255441"/>
          </a:xfrm>
          <a:prstGeom prst="rect">
            <a:avLst/>
          </a:prstGeom>
          <a:solidFill>
            <a:srgbClr val="007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hteck 10"/>
          <p:cNvSpPr/>
          <p:nvPr userDrawn="1"/>
        </p:nvSpPr>
        <p:spPr>
          <a:xfrm>
            <a:off x="2821800" y="6606000"/>
            <a:ext cx="252000" cy="252000"/>
          </a:xfrm>
          <a:prstGeom prst="rect">
            <a:avLst/>
          </a:prstGeom>
          <a:solidFill>
            <a:srgbClr val="DFEF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 userDrawn="1"/>
        </p:nvSpPr>
        <p:spPr>
          <a:xfrm>
            <a:off x="2515800" y="6606000"/>
            <a:ext cx="252000" cy="252000"/>
          </a:xfrm>
          <a:prstGeom prst="rect">
            <a:avLst/>
          </a:prstGeom>
          <a:solidFill>
            <a:srgbClr val="A6C0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2209800" y="6606000"/>
            <a:ext cx="252000" cy="252000"/>
          </a:xfrm>
          <a:prstGeom prst="rect">
            <a:avLst/>
          </a:prstGeom>
          <a:solidFill>
            <a:srgbClr val="70A3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6" y="6569472"/>
            <a:ext cx="1963883" cy="255441"/>
          </a:xfrm>
        </p:spPr>
        <p:txBody>
          <a:bodyPr/>
          <a:lstStyle>
            <a:lvl1pPr algn="l">
              <a:defRPr/>
            </a:lvl1pPr>
          </a:lstStyle>
          <a:p>
            <a:fld id="{D0381C3B-344D-4387-A7D4-6C3926C9B1C7}" type="datetime3">
              <a:rPr lang="de-DE" smtClean="0"/>
              <a:pPr/>
              <a:t>01/09/23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720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/>
          <p:cNvSpPr/>
          <p:nvPr userDrawn="1"/>
        </p:nvSpPr>
        <p:spPr>
          <a:xfrm>
            <a:off x="2" y="4915077"/>
            <a:ext cx="9141619" cy="16234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tangle 6"/>
          <p:cNvSpPr/>
          <p:nvPr userDrawn="1"/>
        </p:nvSpPr>
        <p:spPr>
          <a:xfrm>
            <a:off x="918000" y="6606000"/>
            <a:ext cx="8226000" cy="252000"/>
          </a:xfrm>
          <a:prstGeom prst="rect">
            <a:avLst/>
          </a:prstGeom>
          <a:solidFill>
            <a:srgbClr val="007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hteck 10"/>
          <p:cNvSpPr/>
          <p:nvPr userDrawn="1"/>
        </p:nvSpPr>
        <p:spPr>
          <a:xfrm>
            <a:off x="612000" y="6606000"/>
            <a:ext cx="252000" cy="252000"/>
          </a:xfrm>
          <a:prstGeom prst="rect">
            <a:avLst/>
          </a:prstGeom>
          <a:solidFill>
            <a:srgbClr val="70A3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 userDrawn="1"/>
        </p:nvSpPr>
        <p:spPr>
          <a:xfrm>
            <a:off x="306000" y="6606000"/>
            <a:ext cx="252000" cy="252000"/>
          </a:xfrm>
          <a:prstGeom prst="rect">
            <a:avLst/>
          </a:prstGeom>
          <a:solidFill>
            <a:srgbClr val="A6C0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0" y="6606000"/>
            <a:ext cx="252000" cy="252000"/>
          </a:xfrm>
          <a:prstGeom prst="rect">
            <a:avLst/>
          </a:prstGeom>
          <a:solidFill>
            <a:srgbClr val="DFEF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4" y="1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17E2B-7F41-4C1F-B924-EE07FC7E1FAE}" type="datetime3">
              <a:rPr lang="de-DE" smtClean="0"/>
              <a:pPr/>
              <a:t>01/09/23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374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18000" y="6606000"/>
            <a:ext cx="8226000" cy="252000"/>
          </a:xfrm>
          <a:prstGeom prst="rect">
            <a:avLst/>
          </a:prstGeom>
          <a:solidFill>
            <a:srgbClr val="007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8000" y="286604"/>
            <a:ext cx="7920000" cy="10115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000" y="1548001"/>
            <a:ext cx="7920000" cy="46047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5077" y="6602559"/>
            <a:ext cx="1600698" cy="2497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5D5BE9A-1CCA-4CDA-84EE-7923790709CC}" type="datetime3">
              <a:rPr lang="de-DE" smtClean="0"/>
              <a:pPr/>
              <a:t>01/09/23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20891" y="6602559"/>
            <a:ext cx="4741327" cy="2497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67883" y="6602559"/>
            <a:ext cx="984019" cy="2497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918000" y="1298161"/>
            <a:ext cx="79200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hteck 7"/>
          <p:cNvSpPr/>
          <p:nvPr userDrawn="1"/>
        </p:nvSpPr>
        <p:spPr>
          <a:xfrm>
            <a:off x="612000" y="6606000"/>
            <a:ext cx="252000" cy="252000"/>
          </a:xfrm>
          <a:prstGeom prst="rect">
            <a:avLst/>
          </a:prstGeom>
          <a:solidFill>
            <a:srgbClr val="70A3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/>
          <p:cNvSpPr/>
          <p:nvPr userDrawn="1"/>
        </p:nvSpPr>
        <p:spPr>
          <a:xfrm>
            <a:off x="306000" y="6606000"/>
            <a:ext cx="252000" cy="252000"/>
          </a:xfrm>
          <a:prstGeom prst="rect">
            <a:avLst/>
          </a:prstGeom>
          <a:solidFill>
            <a:srgbClr val="A6C0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/>
          <p:cNvSpPr/>
          <p:nvPr userDrawn="1"/>
        </p:nvSpPr>
        <p:spPr>
          <a:xfrm>
            <a:off x="0" y="6606000"/>
            <a:ext cx="252000" cy="252000"/>
          </a:xfrm>
          <a:prstGeom prst="rect">
            <a:avLst/>
          </a:prstGeom>
          <a:solidFill>
            <a:srgbClr val="DFEF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0168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600" kern="1200" spc="-5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Symbol" charset="2"/>
        <a:buChar char="-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Symbol" charset="2"/>
        <a:buChar char="-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Symbol" charset="2"/>
        <a:buChar char="-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Bild 3" descr="PPT_Folgeseit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8142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folienmaster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3808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Bild 2" descr="PPT_Folgeseite_Fond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2235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652155" y="274538"/>
            <a:ext cx="70849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200"/>
              </a:spcAft>
            </a:pPr>
            <a:endParaRPr lang="de-DE" sz="1400" b="1" dirty="0">
              <a:latin typeface="+mj-lt"/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373626" y="3667432"/>
            <a:ext cx="5977760" cy="1985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1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Aft>
                <a:spcPts val="600"/>
              </a:spcAft>
            </a:pPr>
            <a:r>
              <a:rPr lang="de-DE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Zukunft des deutschen und europäischen Wirtschaftsmodells </a:t>
            </a:r>
            <a:br>
              <a:rPr lang="de-DE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</a:br>
            <a:r>
              <a:rPr lang="de-DE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in der Zeitenwende, Bremen 2.9.2023, Arbeitnehmerkammer Bremen</a:t>
            </a:r>
          </a:p>
          <a:p>
            <a:pPr algn="ctr">
              <a:lnSpc>
                <a:spcPct val="120000"/>
              </a:lnSpc>
              <a:spcAft>
                <a:spcPts val="600"/>
              </a:spcAft>
            </a:pPr>
            <a:r>
              <a:rPr lang="de-DE" sz="1600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Forum: Zaubertrank für das Morgen?  – </a:t>
            </a:r>
            <a:br>
              <a:rPr lang="de-DE" sz="1600" dirty="0">
                <a:solidFill>
                  <a:schemeClr val="accent5">
                    <a:lumMod val="50000"/>
                  </a:schemeClr>
                </a:solidFill>
                <a:latin typeface="+mj-lt"/>
              </a:rPr>
            </a:br>
            <a:r>
              <a:rPr lang="de-DE" sz="1600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Weiterbildung und Qualifizierung  </a:t>
            </a:r>
          </a:p>
          <a:p>
            <a:pPr algn="ctr">
              <a:lnSpc>
                <a:spcPct val="120000"/>
              </a:lnSpc>
              <a:spcAft>
                <a:spcPts val="600"/>
              </a:spcAft>
            </a:pPr>
            <a:r>
              <a:rPr lang="de-DE" sz="1400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Michaela Evans, Direktorin des FSP »Arbeit &amp; Wandel«, IAT,  </a:t>
            </a:r>
            <a:br>
              <a:rPr lang="de-DE" sz="1400" dirty="0">
                <a:solidFill>
                  <a:schemeClr val="accent5">
                    <a:lumMod val="50000"/>
                  </a:schemeClr>
                </a:solidFill>
                <a:latin typeface="+mj-lt"/>
              </a:rPr>
            </a:br>
            <a:r>
              <a:rPr lang="de-DE" sz="1400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Westfälische Hochschule, Gelsenkirchen</a:t>
            </a:r>
            <a:br>
              <a:rPr lang="de-DE" sz="1200" b="0" dirty="0">
                <a:solidFill>
                  <a:schemeClr val="accent5">
                    <a:lumMod val="50000"/>
                  </a:schemeClr>
                </a:solidFill>
                <a:latin typeface="+mj-lt"/>
              </a:rPr>
            </a:br>
            <a:endParaRPr lang="de-DE" sz="1200" b="0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33934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7C472D2-3532-E9D2-3194-1F0D7E881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2678E-5A0C-4851-8BCF-82F09BDE2F50}" type="datetime3">
              <a:rPr lang="de-DE" smtClean="0"/>
              <a:pPr/>
              <a:t>01/09/23</a:t>
            </a:fld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C9E228A-7CC0-C69E-4204-3BFB20D9D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3CCDE15-850A-BD7F-9ED6-839BA1605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pPr/>
              <a:t>2</a:t>
            </a:fld>
            <a:endParaRPr lang="en-US" dirty="0"/>
          </a:p>
        </p:txBody>
      </p:sp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C836F25A-876A-6787-37E3-FE30136B2221}"/>
              </a:ext>
            </a:extLst>
          </p:cNvPr>
          <p:cNvGrpSpPr/>
          <p:nvPr/>
        </p:nvGrpSpPr>
        <p:grpSpPr>
          <a:xfrm>
            <a:off x="2139863" y="389983"/>
            <a:ext cx="2512431" cy="2912835"/>
            <a:chOff x="2139863" y="389983"/>
            <a:chExt cx="2512431" cy="2912835"/>
          </a:xfrm>
        </p:grpSpPr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C9D7AA54-9330-CB73-F6F5-133C922D4631}"/>
                </a:ext>
              </a:extLst>
            </p:cNvPr>
            <p:cNvSpPr/>
            <p:nvPr/>
          </p:nvSpPr>
          <p:spPr>
            <a:xfrm>
              <a:off x="2379555" y="389983"/>
              <a:ext cx="2152297" cy="2871019"/>
            </a:xfrm>
            <a:prstGeom prst="rect">
              <a:avLst/>
            </a:prstGeom>
            <a:noFill/>
            <a:ln w="28575">
              <a:solidFill>
                <a:schemeClr val="bg2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DDEB5E3B-4D18-254F-4532-4BAD8FEBC518}"/>
                </a:ext>
              </a:extLst>
            </p:cNvPr>
            <p:cNvSpPr txBox="1"/>
            <p:nvPr/>
          </p:nvSpPr>
          <p:spPr>
            <a:xfrm>
              <a:off x="2139863" y="625162"/>
              <a:ext cx="2512431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Viele Berufe der digitalen, sozial-ökologischen Transformation</a:t>
              </a:r>
              <a:br>
                <a:rPr lang="de-DE" dirty="0"/>
              </a:br>
              <a:r>
                <a:rPr lang="de-DE" dirty="0"/>
                <a:t>sind laut Engpassanalysen </a:t>
              </a:r>
              <a:br>
                <a:rPr lang="de-DE" dirty="0"/>
              </a:br>
              <a:r>
                <a:rPr lang="de-DE" dirty="0"/>
                <a:t>derzeit </a:t>
              </a:r>
              <a:br>
                <a:rPr lang="de-DE" dirty="0"/>
              </a:br>
              <a:r>
                <a:rPr lang="de-DE" b="1" dirty="0"/>
                <a:t>Mangelberufe</a:t>
              </a:r>
              <a:r>
                <a:rPr lang="de-DE" dirty="0"/>
                <a:t>.</a:t>
              </a:r>
              <a:endParaRPr lang="de-DE" sz="1200" dirty="0"/>
            </a:p>
            <a:p>
              <a:pPr algn="ctr"/>
              <a:endParaRPr lang="de-DE" sz="1200" dirty="0"/>
            </a:p>
            <a:p>
              <a:pPr algn="ctr"/>
              <a:r>
                <a:rPr lang="de-DE" sz="1200" dirty="0"/>
                <a:t>(u.a. Hickmann/</a:t>
              </a:r>
              <a:r>
                <a:rPr lang="de-DE" sz="1200" dirty="0" err="1"/>
                <a:t>Koneberg</a:t>
              </a:r>
              <a:r>
                <a:rPr lang="de-DE" sz="1200" dirty="0"/>
                <a:t> 2022)</a:t>
              </a:r>
            </a:p>
          </p:txBody>
        </p:sp>
      </p:grpSp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079B41F4-6659-B455-27A6-ACD6BE58A8F2}"/>
              </a:ext>
            </a:extLst>
          </p:cNvPr>
          <p:cNvGrpSpPr/>
          <p:nvPr/>
        </p:nvGrpSpPr>
        <p:grpSpPr>
          <a:xfrm>
            <a:off x="4612148" y="380151"/>
            <a:ext cx="2171772" cy="2954655"/>
            <a:chOff x="4612148" y="380151"/>
            <a:chExt cx="2171772" cy="2954655"/>
          </a:xfrm>
        </p:grpSpPr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C2475427-4B1D-5BCD-B82B-3F1804E00EB1}"/>
                </a:ext>
              </a:extLst>
            </p:cNvPr>
            <p:cNvSpPr txBox="1"/>
            <p:nvPr/>
          </p:nvSpPr>
          <p:spPr>
            <a:xfrm>
              <a:off x="4612148" y="380151"/>
              <a:ext cx="2152297" cy="29546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239.000 junge Menschen sind bundesweit im </a:t>
              </a:r>
              <a:r>
                <a:rPr lang="de-DE" b="1" dirty="0"/>
                <a:t>Übergangsbereich</a:t>
              </a:r>
              <a:r>
                <a:rPr lang="de-DE" dirty="0"/>
                <a:t> (2022). Rund 203.469 Menschen »unter 25 Jahre« sind derzeit arbeitslos.</a:t>
              </a:r>
            </a:p>
            <a:p>
              <a:pPr algn="ctr"/>
              <a:endParaRPr lang="de-DE" sz="1200" dirty="0"/>
            </a:p>
            <a:p>
              <a:pPr algn="ctr"/>
              <a:r>
                <a:rPr lang="de-DE" sz="1200" dirty="0"/>
                <a:t>(BIBB 2023; BA 2023)</a:t>
              </a:r>
            </a:p>
          </p:txBody>
        </p:sp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0674969C-DD93-147C-850C-BB7E0643871D}"/>
                </a:ext>
              </a:extLst>
            </p:cNvPr>
            <p:cNvSpPr/>
            <p:nvPr/>
          </p:nvSpPr>
          <p:spPr>
            <a:xfrm>
              <a:off x="4631623" y="380151"/>
              <a:ext cx="2152297" cy="2871019"/>
            </a:xfrm>
            <a:prstGeom prst="rect">
              <a:avLst/>
            </a:prstGeom>
            <a:noFill/>
            <a:ln w="28575">
              <a:solidFill>
                <a:schemeClr val="bg2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dirty="0"/>
                <a:t>cc</a:t>
              </a:r>
            </a:p>
          </p:txBody>
        </p:sp>
      </p:grpSp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3AF53445-5A07-E235-41D2-ADA93F80935B}"/>
              </a:ext>
            </a:extLst>
          </p:cNvPr>
          <p:cNvGrpSpPr/>
          <p:nvPr/>
        </p:nvGrpSpPr>
        <p:grpSpPr>
          <a:xfrm>
            <a:off x="6864216" y="409377"/>
            <a:ext cx="2182108" cy="2882403"/>
            <a:chOff x="6864216" y="409377"/>
            <a:chExt cx="2182108" cy="2882403"/>
          </a:xfrm>
        </p:grpSpPr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EDB5ED19-3AF6-0C48-4D48-2061FB341F85}"/>
                </a:ext>
              </a:extLst>
            </p:cNvPr>
            <p:cNvSpPr/>
            <p:nvPr/>
          </p:nvSpPr>
          <p:spPr>
            <a:xfrm>
              <a:off x="6894027" y="409377"/>
              <a:ext cx="2152297" cy="2871019"/>
            </a:xfrm>
            <a:prstGeom prst="rect">
              <a:avLst/>
            </a:prstGeom>
            <a:noFill/>
            <a:ln w="28575">
              <a:solidFill>
                <a:schemeClr val="accent1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cc</a:t>
              </a:r>
            </a:p>
          </p:txBody>
        </p:sp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6AC8E16C-C1CC-AEB5-F99A-522CA83FA3D4}"/>
                </a:ext>
              </a:extLst>
            </p:cNvPr>
            <p:cNvSpPr txBox="1"/>
            <p:nvPr/>
          </p:nvSpPr>
          <p:spPr>
            <a:xfrm>
              <a:off x="6864216" y="491013"/>
              <a:ext cx="2152297" cy="2800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b="1" dirty="0"/>
                <a:t>Mobilitätsbereitschaft</a:t>
              </a:r>
              <a:r>
                <a:rPr lang="de-DE" sz="1600" dirty="0"/>
                <a:t> variiert mit Bildungsabschlüssen, Berufen und Regionen. </a:t>
              </a:r>
              <a:br>
                <a:rPr lang="de-DE" sz="1600" dirty="0"/>
              </a:br>
              <a:r>
                <a:rPr lang="de-DE" sz="1600" dirty="0"/>
                <a:t>Soziale und personale Merkmale prägen räumliche Mobilitäts-</a:t>
              </a:r>
              <a:br>
                <a:rPr lang="de-DE" sz="1600" dirty="0"/>
              </a:br>
              <a:r>
                <a:rPr lang="de-DE" sz="1600" dirty="0" err="1"/>
                <a:t>bereitschaft</a:t>
              </a:r>
              <a:r>
                <a:rPr lang="de-DE" sz="1600" dirty="0"/>
                <a:t>.</a:t>
              </a:r>
            </a:p>
            <a:p>
              <a:pPr algn="ctr"/>
              <a:endParaRPr lang="de-DE" sz="1200" dirty="0"/>
            </a:p>
            <a:p>
              <a:pPr algn="ctr"/>
              <a:endParaRPr lang="de-DE" sz="1200" dirty="0"/>
            </a:p>
            <a:p>
              <a:pPr algn="ctr"/>
              <a:r>
                <a:rPr lang="de-DE" sz="1200" dirty="0"/>
                <a:t>(Seibert et al. 2018; </a:t>
              </a:r>
              <a:r>
                <a:rPr lang="de-DE" sz="1200" dirty="0" err="1"/>
                <a:t>Ganesch</a:t>
              </a:r>
              <a:r>
                <a:rPr lang="de-DE" sz="1200" dirty="0"/>
                <a:t> et al. 2017;  Otto 2004)  </a:t>
              </a:r>
            </a:p>
          </p:txBody>
        </p:sp>
      </p:grpSp>
      <p:grpSp>
        <p:nvGrpSpPr>
          <p:cNvPr id="39" name="Gruppieren 38">
            <a:extLst>
              <a:ext uri="{FF2B5EF4-FFF2-40B4-BE49-F238E27FC236}">
                <a16:creationId xmlns:a16="http://schemas.microsoft.com/office/drawing/2014/main" id="{27352D58-F6B8-A300-08D3-2A136D30556A}"/>
              </a:ext>
            </a:extLst>
          </p:cNvPr>
          <p:cNvGrpSpPr/>
          <p:nvPr/>
        </p:nvGrpSpPr>
        <p:grpSpPr>
          <a:xfrm>
            <a:off x="127508" y="3421391"/>
            <a:ext cx="2197834" cy="2871019"/>
            <a:chOff x="127508" y="3421391"/>
            <a:chExt cx="2197834" cy="2871019"/>
          </a:xfrm>
        </p:grpSpPr>
        <p:sp>
          <p:nvSpPr>
            <p:cNvPr id="18" name="Rechteck 17">
              <a:extLst>
                <a:ext uri="{FF2B5EF4-FFF2-40B4-BE49-F238E27FC236}">
                  <a16:creationId xmlns:a16="http://schemas.microsoft.com/office/drawing/2014/main" id="{7411F784-4D13-442A-BD43-B5DE1E88F1E9}"/>
                </a:ext>
              </a:extLst>
            </p:cNvPr>
            <p:cNvSpPr/>
            <p:nvPr/>
          </p:nvSpPr>
          <p:spPr>
            <a:xfrm>
              <a:off x="173045" y="3421391"/>
              <a:ext cx="2152297" cy="2871019"/>
            </a:xfrm>
            <a:prstGeom prst="rect">
              <a:avLst/>
            </a:prstGeom>
            <a:noFill/>
            <a:ln w="28575">
              <a:solidFill>
                <a:schemeClr val="accent6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c</a:t>
              </a:r>
            </a:p>
          </p:txBody>
        </p:sp>
        <p:sp>
          <p:nvSpPr>
            <p:cNvPr id="21" name="Textfeld 20">
              <a:extLst>
                <a:ext uri="{FF2B5EF4-FFF2-40B4-BE49-F238E27FC236}">
                  <a16:creationId xmlns:a16="http://schemas.microsoft.com/office/drawing/2014/main" id="{A908EEB3-FA4C-B82A-6B2E-B2BD35BCDA92}"/>
                </a:ext>
              </a:extLst>
            </p:cNvPr>
            <p:cNvSpPr txBox="1"/>
            <p:nvPr/>
          </p:nvSpPr>
          <p:spPr>
            <a:xfrm>
              <a:off x="127508" y="3516722"/>
              <a:ext cx="2152297" cy="276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Bestehende</a:t>
              </a:r>
              <a:br>
                <a:rPr lang="de-DE" dirty="0"/>
              </a:br>
              <a:r>
                <a:rPr lang="de-DE" dirty="0"/>
                <a:t>Förderangebote</a:t>
              </a:r>
              <a:br>
                <a:rPr lang="de-DE" dirty="0"/>
              </a:br>
              <a:r>
                <a:rPr lang="de-DE" dirty="0"/>
                <a:t> (v.a. QCG, </a:t>
              </a:r>
              <a:r>
                <a:rPr lang="de-DE" dirty="0" err="1"/>
                <a:t>AvmG</a:t>
              </a:r>
              <a:r>
                <a:rPr lang="de-DE" dirty="0"/>
                <a:t>) zur </a:t>
              </a:r>
              <a:r>
                <a:rPr lang="de-DE" b="1" dirty="0"/>
                <a:t>Nutzung von Weiterbildung </a:t>
              </a:r>
              <a:r>
                <a:rPr lang="de-DE" dirty="0"/>
                <a:t>für Engpassberufe werden bislang noch wenig genutzt.</a:t>
              </a:r>
              <a:br>
                <a:rPr lang="de-DE" dirty="0"/>
              </a:br>
              <a:endParaRPr lang="de-DE" dirty="0"/>
            </a:p>
            <a:p>
              <a:pPr algn="ctr"/>
              <a:r>
                <a:rPr lang="de-DE" sz="1200" dirty="0"/>
                <a:t>(u.a. Kruppe et al. 2021)</a:t>
              </a:r>
            </a:p>
          </p:txBody>
        </p:sp>
      </p:grpSp>
      <p:sp>
        <p:nvSpPr>
          <p:cNvPr id="25" name="Textfeld 24">
            <a:extLst>
              <a:ext uri="{FF2B5EF4-FFF2-40B4-BE49-F238E27FC236}">
                <a16:creationId xmlns:a16="http://schemas.microsoft.com/office/drawing/2014/main" id="{754DE164-0079-5688-1CE1-67B44D97C3BA}"/>
              </a:ext>
            </a:extLst>
          </p:cNvPr>
          <p:cNvSpPr txBox="1"/>
          <p:nvPr/>
        </p:nvSpPr>
        <p:spPr>
          <a:xfrm>
            <a:off x="2419703" y="3421391"/>
            <a:ext cx="2152297" cy="2954655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endParaRPr lang="de-DE" dirty="0"/>
          </a:p>
          <a:p>
            <a:pPr algn="ctr"/>
            <a:r>
              <a:rPr lang="de-DE" dirty="0"/>
              <a:t>Die Übernahme familiärer </a:t>
            </a:r>
            <a:br>
              <a:rPr lang="de-DE" dirty="0"/>
            </a:br>
            <a:r>
              <a:rPr lang="de-DE" b="1" dirty="0"/>
              <a:t>Sorgearbeit</a:t>
            </a:r>
            <a:r>
              <a:rPr lang="de-DE" dirty="0"/>
              <a:t> ist ein Haupthinderungs-grund für die </a:t>
            </a:r>
            <a:r>
              <a:rPr lang="de-DE" b="1" dirty="0"/>
              <a:t>Inanspruchnahme</a:t>
            </a:r>
            <a:r>
              <a:rPr lang="de-DE" dirty="0"/>
              <a:t> von Weiterbildung.</a:t>
            </a:r>
            <a:br>
              <a:rPr lang="de-DE" dirty="0"/>
            </a:br>
            <a:endParaRPr lang="de-DE" dirty="0"/>
          </a:p>
          <a:p>
            <a:pPr algn="ctr"/>
            <a:r>
              <a:rPr lang="de-DE" sz="1200" dirty="0"/>
              <a:t>(u.a. Osiander/Stephan 2018; Kruppe et al. 2021)</a:t>
            </a:r>
          </a:p>
        </p:txBody>
      </p:sp>
      <p:grpSp>
        <p:nvGrpSpPr>
          <p:cNvPr id="44" name="Gruppieren 43">
            <a:extLst>
              <a:ext uri="{FF2B5EF4-FFF2-40B4-BE49-F238E27FC236}">
                <a16:creationId xmlns:a16="http://schemas.microsoft.com/office/drawing/2014/main" id="{370B24B0-B991-C504-3A83-B9B17615AFC2}"/>
              </a:ext>
            </a:extLst>
          </p:cNvPr>
          <p:cNvGrpSpPr/>
          <p:nvPr/>
        </p:nvGrpSpPr>
        <p:grpSpPr>
          <a:xfrm>
            <a:off x="6860908" y="3461853"/>
            <a:ext cx="2197834" cy="2871019"/>
            <a:chOff x="6860908" y="3461853"/>
            <a:chExt cx="2197834" cy="2871019"/>
          </a:xfrm>
        </p:grpSpPr>
        <p:sp>
          <p:nvSpPr>
            <p:cNvPr id="31" name="Rechteck 30">
              <a:extLst>
                <a:ext uri="{FF2B5EF4-FFF2-40B4-BE49-F238E27FC236}">
                  <a16:creationId xmlns:a16="http://schemas.microsoft.com/office/drawing/2014/main" id="{7CAFA7B7-2F11-B957-AAF7-C50EDC9C617D}"/>
                </a:ext>
              </a:extLst>
            </p:cNvPr>
            <p:cNvSpPr/>
            <p:nvPr/>
          </p:nvSpPr>
          <p:spPr>
            <a:xfrm>
              <a:off x="6906445" y="3461853"/>
              <a:ext cx="2152297" cy="2871019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dirty="0"/>
                <a:t>c</a:t>
              </a:r>
            </a:p>
          </p:txBody>
        </p:sp>
        <p:sp>
          <p:nvSpPr>
            <p:cNvPr id="32" name="Textfeld 31">
              <a:extLst>
                <a:ext uri="{FF2B5EF4-FFF2-40B4-BE49-F238E27FC236}">
                  <a16:creationId xmlns:a16="http://schemas.microsoft.com/office/drawing/2014/main" id="{EA620C2C-5B58-9F96-573F-035FAC2B47BF}"/>
                </a:ext>
              </a:extLst>
            </p:cNvPr>
            <p:cNvSpPr txBox="1"/>
            <p:nvPr/>
          </p:nvSpPr>
          <p:spPr>
            <a:xfrm>
              <a:off x="6860908" y="3516722"/>
              <a:ext cx="2152297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Die </a:t>
              </a:r>
              <a:r>
                <a:rPr lang="de-DE" b="1" dirty="0"/>
                <a:t>Zukunftssorgen</a:t>
              </a:r>
              <a:r>
                <a:rPr lang="de-DE" dirty="0"/>
                <a:t> von Beschäftigten sind (auch) von passgenauen Weiterbildungs-angeboten </a:t>
              </a:r>
            </a:p>
            <a:p>
              <a:pPr algn="ctr"/>
              <a:r>
                <a:rPr lang="de-DE" dirty="0"/>
                <a:t>abhängig.   </a:t>
              </a:r>
              <a:br>
                <a:rPr lang="de-DE" dirty="0"/>
              </a:br>
              <a:endParaRPr lang="de-DE" dirty="0"/>
            </a:p>
            <a:p>
              <a:pPr algn="ctr"/>
              <a:endParaRPr lang="de-DE" sz="1200" dirty="0"/>
            </a:p>
            <a:p>
              <a:pPr algn="ctr"/>
              <a:r>
                <a:rPr lang="de-DE" sz="1200" dirty="0"/>
                <a:t>(DGB, 2023)</a:t>
              </a:r>
            </a:p>
          </p:txBody>
        </p:sp>
      </p:grpSp>
      <p:sp>
        <p:nvSpPr>
          <p:cNvPr id="43" name="Textfeld 42">
            <a:extLst>
              <a:ext uri="{FF2B5EF4-FFF2-40B4-BE49-F238E27FC236}">
                <a16:creationId xmlns:a16="http://schemas.microsoft.com/office/drawing/2014/main" id="{F9B4C15A-1AC4-FED8-9419-C944CC5524DC}"/>
              </a:ext>
            </a:extLst>
          </p:cNvPr>
          <p:cNvSpPr txBox="1"/>
          <p:nvPr/>
        </p:nvSpPr>
        <p:spPr>
          <a:xfrm>
            <a:off x="4691423" y="3421391"/>
            <a:ext cx="2120661" cy="2954655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2,5 Millionen Berufstätige pflegen neben ihrer Erwerbstätigkeit Angehörige. 2/3 der </a:t>
            </a:r>
            <a:r>
              <a:rPr lang="de-DE" b="1" dirty="0"/>
              <a:t>Hauptpflege-personen</a:t>
            </a:r>
            <a:r>
              <a:rPr lang="de-DE" dirty="0"/>
              <a:t> im erwerbsfähigen Alten sind </a:t>
            </a:r>
            <a:r>
              <a:rPr lang="de-DE" b="1" dirty="0"/>
              <a:t>Frauen</a:t>
            </a:r>
            <a:r>
              <a:rPr lang="de-DE" dirty="0"/>
              <a:t>.</a:t>
            </a:r>
          </a:p>
          <a:p>
            <a:pPr algn="ctr"/>
            <a:r>
              <a:rPr lang="de-DE" sz="1200" dirty="0"/>
              <a:t>(BMFSFJ 2020;</a:t>
            </a:r>
          </a:p>
          <a:p>
            <a:pPr algn="ctr"/>
            <a:r>
              <a:rPr lang="de-DE" sz="1200" dirty="0"/>
              <a:t>Rothgang/Müller 2018)</a:t>
            </a:r>
            <a:endParaRPr lang="de-DE" dirty="0"/>
          </a:p>
        </p:txBody>
      </p:sp>
      <p:grpSp>
        <p:nvGrpSpPr>
          <p:cNvPr id="46" name="Gruppieren 45">
            <a:extLst>
              <a:ext uri="{FF2B5EF4-FFF2-40B4-BE49-F238E27FC236}">
                <a16:creationId xmlns:a16="http://schemas.microsoft.com/office/drawing/2014/main" id="{5BC15822-2DAC-7F02-7982-3CACC4CBA4CA}"/>
              </a:ext>
            </a:extLst>
          </p:cNvPr>
          <p:cNvGrpSpPr/>
          <p:nvPr/>
        </p:nvGrpSpPr>
        <p:grpSpPr>
          <a:xfrm>
            <a:off x="127508" y="399545"/>
            <a:ext cx="2197834" cy="2871019"/>
            <a:chOff x="127508" y="399545"/>
            <a:chExt cx="2197834" cy="2871019"/>
          </a:xfrm>
        </p:grpSpPr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B1DAB0B6-8576-23D4-BA88-8ADB245A145A}"/>
                </a:ext>
              </a:extLst>
            </p:cNvPr>
            <p:cNvSpPr/>
            <p:nvPr/>
          </p:nvSpPr>
          <p:spPr>
            <a:xfrm>
              <a:off x="173045" y="399545"/>
              <a:ext cx="2152297" cy="2871019"/>
            </a:xfrm>
            <a:prstGeom prst="rect">
              <a:avLst/>
            </a:prstGeom>
            <a:noFill/>
            <a:ln w="28575">
              <a:solidFill>
                <a:schemeClr val="accent1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45" name="Textfeld 44">
              <a:extLst>
                <a:ext uri="{FF2B5EF4-FFF2-40B4-BE49-F238E27FC236}">
                  <a16:creationId xmlns:a16="http://schemas.microsoft.com/office/drawing/2014/main" id="{3F61BDF9-797E-C116-DD36-F2ECD2FC3E3E}"/>
                </a:ext>
              </a:extLst>
            </p:cNvPr>
            <p:cNvSpPr txBox="1"/>
            <p:nvPr/>
          </p:nvSpPr>
          <p:spPr>
            <a:xfrm>
              <a:off x="127508" y="625162"/>
              <a:ext cx="2152297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Es geht nicht nur um Weiterbildung &amp; Qualifizierung, sondern um die personenzentrierte Gestaltung von  </a:t>
              </a:r>
              <a:r>
                <a:rPr lang="de-DE" b="1" dirty="0"/>
                <a:t>Bildungsketten</a:t>
              </a:r>
              <a:r>
                <a:rPr lang="de-DE" dirty="0"/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72190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4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>
            <a:extLst>
              <a:ext uri="{FF2B5EF4-FFF2-40B4-BE49-F238E27FC236}">
                <a16:creationId xmlns:a16="http://schemas.microsoft.com/office/drawing/2014/main" id="{194B5C34-2A89-6750-8938-C3384AB75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000" y="286604"/>
            <a:ext cx="7920000" cy="1011557"/>
          </a:xfrm>
        </p:spPr>
        <p:txBody>
          <a:bodyPr>
            <a:normAutofit/>
          </a:bodyPr>
          <a:lstStyle/>
          <a:p>
            <a:r>
              <a:rPr lang="en-US" sz="2800" b="1" dirty="0" err="1"/>
              <a:t>Aktueller</a:t>
            </a:r>
            <a:r>
              <a:rPr lang="en-US" sz="2800" b="1" dirty="0"/>
              <a:t> </a:t>
            </a:r>
            <a:r>
              <a:rPr lang="en-US" sz="2800" b="1" dirty="0" err="1"/>
              <a:t>Bericht</a:t>
            </a:r>
            <a:r>
              <a:rPr lang="en-US" sz="2800" b="1" dirty="0"/>
              <a:t> des “Rats der </a:t>
            </a:r>
            <a:r>
              <a:rPr lang="en-US" sz="2800" b="1" dirty="0" err="1"/>
              <a:t>Arbeitswelt</a:t>
            </a:r>
            <a:r>
              <a:rPr lang="en-US" sz="2800" b="1" dirty="0"/>
              <a:t>”: Auch </a:t>
            </a:r>
            <a:r>
              <a:rPr lang="en-US" sz="2800" b="1" dirty="0" err="1"/>
              <a:t>Handlungsempfehlungen</a:t>
            </a:r>
            <a:r>
              <a:rPr lang="en-US" sz="2800" b="1" dirty="0"/>
              <a:t> </a:t>
            </a:r>
            <a:r>
              <a:rPr lang="en-US" sz="2800" b="1" dirty="0" err="1"/>
              <a:t>zur</a:t>
            </a:r>
            <a:r>
              <a:rPr lang="en-US" sz="2800" b="1" dirty="0"/>
              <a:t> »</a:t>
            </a:r>
            <a:r>
              <a:rPr lang="en-US" sz="2800" b="1" dirty="0" err="1"/>
              <a:t>Weiterbildung</a:t>
            </a:r>
            <a:r>
              <a:rPr lang="en-US" sz="2800" b="1" dirty="0"/>
              <a:t>«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9BDB0994-5A89-E88C-0BD2-0175B57124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000" y="1622851"/>
            <a:ext cx="7920000" cy="4455000"/>
          </a:xfrm>
          <a:prstGeom prst="rect">
            <a:avLst/>
          </a:prstGeom>
          <a:noFill/>
        </p:spPr>
      </p:pic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AF7AFBF-5C91-F5D3-9E39-2CB63C5C1F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5077" y="6602559"/>
            <a:ext cx="1600698" cy="249784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70483E6C-E62E-4D32-917A-5BB532B31BD1}" type="datetime3">
              <a:rPr lang="de-DE" smtClean="0"/>
              <a:pPr>
                <a:spcAft>
                  <a:spcPts val="600"/>
                </a:spcAft>
              </a:pPr>
              <a:t>01/09/23</a:t>
            </a:fld>
            <a:endParaRPr lang="en-US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56973B3-3E5B-0E7D-E09A-C90FDBF46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67883" y="6602559"/>
            <a:ext cx="984019" cy="249784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4FAB73BC-B049-4115-A692-8D63A059BFB8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872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EB72CB-164B-2CDA-D7BC-0A3376AE5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077" y="3059301"/>
            <a:ext cx="7920000" cy="1011557"/>
          </a:xfrm>
        </p:spPr>
        <p:txBody>
          <a:bodyPr>
            <a:normAutofit fontScale="90000"/>
          </a:bodyPr>
          <a:lstStyle/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</a:rPr>
              <a:t>Vielen Dank für Ihre </a:t>
            </a:r>
            <a:br>
              <a:rPr lang="de-DE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de-DE" b="1" dirty="0">
                <a:solidFill>
                  <a:schemeClr val="accent5">
                    <a:lumMod val="75000"/>
                  </a:schemeClr>
                </a:solidFill>
              </a:rPr>
              <a:t>Aufmerksamkeit!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E98D69F-6F75-D15F-8DF1-1D35068FB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2678E-5A0C-4851-8BCF-82F09BDE2F50}" type="datetime3">
              <a:rPr lang="de-DE" smtClean="0"/>
              <a:pPr/>
              <a:t>01/09/23</a:t>
            </a:fld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7A5AA4C-01AC-3B12-CC2F-6418F5345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D31323A-A30F-2C6F-0C18-C54B67307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182308"/>
      </p:ext>
    </p:extLst>
  </p:cSld>
  <p:clrMapOvr>
    <a:masterClrMapping/>
  </p:clrMapOvr>
</p:sld>
</file>

<file path=ppt/theme/theme1.xml><?xml version="1.0" encoding="utf-8"?>
<a:theme xmlns:a="http://schemas.openxmlformats.org/drawingml/2006/main" name="Rückblick">
  <a:themeElements>
    <a:clrScheme name="IAT 1">
      <a:dk1>
        <a:srgbClr val="000000"/>
      </a:dk1>
      <a:lt1>
        <a:srgbClr val="FFFFFF"/>
      </a:lt1>
      <a:dk2>
        <a:srgbClr val="6F6F6E"/>
      </a:dk2>
      <a:lt2>
        <a:srgbClr val="E9EFF3"/>
      </a:lt2>
      <a:accent1>
        <a:srgbClr val="007289"/>
      </a:accent1>
      <a:accent2>
        <a:srgbClr val="C24530"/>
      </a:accent2>
      <a:accent3>
        <a:srgbClr val="99B30A"/>
      </a:accent3>
      <a:accent4>
        <a:srgbClr val="A837A2"/>
      </a:accent4>
      <a:accent5>
        <a:srgbClr val="70A3B5"/>
      </a:accent5>
      <a:accent6>
        <a:srgbClr val="F79735"/>
      </a:accent6>
      <a:hlink>
        <a:srgbClr val="007289"/>
      </a:hlink>
      <a:folHlink>
        <a:srgbClr val="70A3B5"/>
      </a:folHlink>
    </a:clrScheme>
    <a:fontScheme name="Rückblick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ückblick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.pptx" id="{7272248C-FC62-A742-B3AE-ED730FD41C62}" vid="{B7DDAF45-634B-C041-A71D-185EB5F64F30}"/>
    </a:ext>
  </a:extLst>
</a:theme>
</file>

<file path=ppt/theme/theme2.xml><?xml version="1.0" encoding="utf-8"?>
<a:theme xmlns:a="http://schemas.openxmlformats.org/drawingml/2006/main" name="Folgeseite_0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r">
          <a:defRPr sz="1600" b="1" i="0" dirty="0" smtClean="0">
            <a:solidFill>
              <a:schemeClr val="bg1"/>
            </a:solidFill>
            <a:latin typeface="Calibri"/>
            <a:cs typeface="Calibri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7_Folgeseite_0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r">
          <a:defRPr sz="1600" b="1" i="0" dirty="0" smtClean="0">
            <a:solidFill>
              <a:schemeClr val="bg1"/>
            </a:solidFill>
            <a:latin typeface="Calibri"/>
            <a:cs typeface="Calibri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Folgeseite_0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r">
          <a:defRPr sz="1600" b="1" i="0" dirty="0" smtClean="0">
            <a:solidFill>
              <a:schemeClr val="bg1"/>
            </a:solidFill>
            <a:latin typeface="Calibri"/>
            <a:cs typeface="Calibri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302</Words>
  <Application>Microsoft Office PowerPoint</Application>
  <PresentationFormat>Bildschirmpräsentation (4:3)</PresentationFormat>
  <Paragraphs>39</Paragraphs>
  <Slides>4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4</vt:i4>
      </vt:variant>
      <vt:variant>
        <vt:lpstr>Folientitel</vt:lpstr>
      </vt:variant>
      <vt:variant>
        <vt:i4>4</vt:i4>
      </vt:variant>
    </vt:vector>
  </HeadingPairs>
  <TitlesOfParts>
    <vt:vector size="13" baseType="lpstr">
      <vt:lpstr>Arial</vt:lpstr>
      <vt:lpstr>Calibri</vt:lpstr>
      <vt:lpstr>Calibri Light</vt:lpstr>
      <vt:lpstr>Symbol</vt:lpstr>
      <vt:lpstr>Wingdings</vt:lpstr>
      <vt:lpstr>Rückblick</vt:lpstr>
      <vt:lpstr>Folgeseite_02</vt:lpstr>
      <vt:lpstr>7_Folgeseite_01</vt:lpstr>
      <vt:lpstr>Folgeseite_01</vt:lpstr>
      <vt:lpstr>PowerPoint-Präsentation</vt:lpstr>
      <vt:lpstr>PowerPoint-Präsentation</vt:lpstr>
      <vt:lpstr>Aktueller Bericht des “Rats der Arbeitswelt”: Auch Handlungsempfehlungen zur »Weiterbildung«</vt:lpstr>
      <vt:lpstr>Vielen Dank für Ihre  Aufmerksamkeit!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Michaela Evans</dc:creator>
  <cp:lastModifiedBy>Michaela Evans</cp:lastModifiedBy>
  <cp:revision>107</cp:revision>
  <dcterms:created xsi:type="dcterms:W3CDTF">2021-01-26T08:21:13Z</dcterms:created>
  <dcterms:modified xsi:type="dcterms:W3CDTF">2023-09-01T08:51:06Z</dcterms:modified>
</cp:coreProperties>
</file>