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76" r:id="rId3"/>
    <p:sldId id="297" r:id="rId4"/>
    <p:sldId id="299" r:id="rId5"/>
    <p:sldId id="298" r:id="rId6"/>
    <p:sldId id="300" r:id="rId7"/>
    <p:sldId id="283" r:id="rId8"/>
    <p:sldId id="301" r:id="rId9"/>
    <p:sldId id="278" r:id="rId10"/>
    <p:sldId id="303" r:id="rId11"/>
    <p:sldId id="273" r:id="rId12"/>
  </p:sldIdLst>
  <p:sldSz cx="9144000" cy="5143500" type="screen16x9"/>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B9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5" autoAdjust="0"/>
    <p:restoredTop sz="94622" autoAdjust="0"/>
  </p:normalViewPr>
  <p:slideViewPr>
    <p:cSldViewPr>
      <p:cViewPr varScale="1">
        <p:scale>
          <a:sx n="81" d="100"/>
          <a:sy n="81" d="100"/>
        </p:scale>
        <p:origin x="624"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1978"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48C27F2C-842B-4500-8BE5-F819C5052F8C}" type="datetimeFigureOut">
              <a:rPr lang="de-DE" smtClean="0"/>
              <a:t>27.08.2023</a:t>
            </a:fld>
            <a:endParaRPr lang="de-DE"/>
          </a:p>
        </p:txBody>
      </p:sp>
      <p:sp>
        <p:nvSpPr>
          <p:cNvPr id="4" name="Fußzeilenplatzhalt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154B938C-6189-465D-B396-F5D5712AFF30}" type="slidenum">
              <a:rPr lang="de-DE" smtClean="0"/>
              <a:t>‹Nr.›</a:t>
            </a:fld>
            <a:endParaRPr lang="de-DE"/>
          </a:p>
        </p:txBody>
      </p:sp>
    </p:spTree>
    <p:extLst>
      <p:ext uri="{BB962C8B-B14F-4D97-AF65-F5344CB8AC3E}">
        <p14:creationId xmlns:p14="http://schemas.microsoft.com/office/powerpoint/2010/main" val="1773154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DB32A19-197A-4E03-A652-6FB33327D444}" type="datetimeFigureOut">
              <a:rPr lang="de-DE" smtClean="0"/>
              <a:t>27.08.2023</a:t>
            </a:fld>
            <a:endParaRPr lang="de-DE"/>
          </a:p>
        </p:txBody>
      </p:sp>
      <p:sp>
        <p:nvSpPr>
          <p:cNvPr id="4" name="Folienbildplatzhalt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043608" y="1556792"/>
            <a:ext cx="7315200" cy="3086100"/>
          </a:xfrm>
          <a:prstGeom prst="wedgeRectCallout">
            <a:avLst>
              <a:gd name="adj1" fmla="val -38421"/>
              <a:gd name="adj2" fmla="val 62238"/>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007A20A-6A02-454F-BC5A-1950A986EC6A}" type="slidenum">
              <a:rPr lang="de-DE" smtClean="0"/>
              <a:t>‹Nr.›</a:t>
            </a:fld>
            <a:endParaRPr lang="de-DE"/>
          </a:p>
        </p:txBody>
      </p:sp>
      <p:sp>
        <p:nvSpPr>
          <p:cNvPr id="8" name="Rechteckige Legende 7"/>
          <p:cNvSpPr/>
          <p:nvPr/>
        </p:nvSpPr>
        <p:spPr>
          <a:xfrm>
            <a:off x="1115616" y="578538"/>
            <a:ext cx="1224136" cy="1152128"/>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2"/>
                </a:solidFill>
              </a:rPr>
              <a:t>Halle</a:t>
            </a:r>
            <a:endParaRPr lang="de-DE" dirty="0">
              <a:solidFill>
                <a:schemeClr val="tx2"/>
              </a:solidFill>
            </a:endParaRPr>
          </a:p>
        </p:txBody>
      </p:sp>
    </p:spTree>
    <p:extLst>
      <p:ext uri="{BB962C8B-B14F-4D97-AF65-F5344CB8AC3E}">
        <p14:creationId xmlns:p14="http://schemas.microsoft.com/office/powerpoint/2010/main" val="304896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007A20A-6A02-454F-BC5A-1950A986EC6A}" type="slidenum">
              <a:rPr lang="de-DE" smtClean="0"/>
              <a:t>1</a:t>
            </a:fld>
            <a:endParaRPr lang="de-DE"/>
          </a:p>
        </p:txBody>
      </p:sp>
    </p:spTree>
    <p:extLst>
      <p:ext uri="{BB962C8B-B14F-4D97-AF65-F5344CB8AC3E}">
        <p14:creationId xmlns:p14="http://schemas.microsoft.com/office/powerpoint/2010/main" val="766296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3074" name="Picture 2" descr="C:\Users\hornbostel\Desktop\43_iit-1039_Fotolia_178798428_M_Quelle Kopi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t="10588" r="-7487" b="4705"/>
          <a:stretch/>
        </p:blipFill>
        <p:spPr bwMode="auto">
          <a:xfrm>
            <a:off x="288032" y="-31296"/>
            <a:ext cx="9828584" cy="5184576"/>
          </a:xfrm>
          <a:prstGeom prst="rect">
            <a:avLst/>
          </a:prstGeom>
          <a:noFill/>
          <a:extLst>
            <a:ext uri="{909E8E84-426E-40DD-AFC4-6F175D3DCCD1}">
              <a14:hiddenFill xmlns:a14="http://schemas.microsoft.com/office/drawing/2010/main">
                <a:solidFill>
                  <a:srgbClr val="FFFFFF"/>
                </a:solidFill>
              </a14:hiddenFill>
            </a:ext>
          </a:extLst>
        </p:spPr>
      </p:pic>
      <p:sp>
        <p:nvSpPr>
          <p:cNvPr id="16" name="Rechteck 15"/>
          <p:cNvSpPr/>
          <p:nvPr userDrawn="1"/>
        </p:nvSpPr>
        <p:spPr>
          <a:xfrm>
            <a:off x="0" y="-20538"/>
            <a:ext cx="395536" cy="51640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Untertitel 2"/>
          <p:cNvSpPr>
            <a:spLocks noGrp="1"/>
          </p:cNvSpPr>
          <p:nvPr>
            <p:ph type="subTitle" idx="1" hasCustomPrompt="1"/>
          </p:nvPr>
        </p:nvSpPr>
        <p:spPr>
          <a:xfrm>
            <a:off x="827584" y="2071985"/>
            <a:ext cx="7776864" cy="553771"/>
          </a:xfrm>
          <a:prstGeom prst="rect">
            <a:avLst/>
          </a:prstGeom>
        </p:spPr>
        <p:txBody>
          <a:bodyPr/>
          <a:lstStyle>
            <a:lvl1pPr marL="0" indent="0" algn="l">
              <a:lnSpc>
                <a:spcPct val="100000"/>
              </a:lnSpc>
              <a:spcBef>
                <a:spcPts val="0"/>
              </a:spcBef>
              <a:spcAft>
                <a:spcPts val="600"/>
              </a:spcAft>
              <a:buNone/>
              <a:defRPr sz="1400" b="0"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Title – </a:t>
            </a:r>
            <a:r>
              <a:rPr lang="de-DE" dirty="0" err="1" smtClean="0"/>
              <a:t>click</a:t>
            </a:r>
            <a:r>
              <a:rPr lang="de-DE" dirty="0" smtClean="0"/>
              <a:t> </a:t>
            </a:r>
            <a:r>
              <a:rPr lang="de-DE" dirty="0" err="1" smtClean="0"/>
              <a:t>for</a:t>
            </a:r>
            <a:r>
              <a:rPr lang="de-DE" dirty="0" smtClean="0"/>
              <a:t> </a:t>
            </a:r>
            <a:r>
              <a:rPr lang="de-DE" dirty="0" err="1" smtClean="0"/>
              <a:t>change</a:t>
            </a:r>
            <a:endParaRPr lang="de-DE" dirty="0"/>
          </a:p>
        </p:txBody>
      </p:sp>
      <p:sp>
        <p:nvSpPr>
          <p:cNvPr id="22" name="Titelplatzhalter 1"/>
          <p:cNvSpPr>
            <a:spLocks noGrp="1"/>
          </p:cNvSpPr>
          <p:nvPr>
            <p:ph type="title" hasCustomPrompt="1"/>
          </p:nvPr>
        </p:nvSpPr>
        <p:spPr>
          <a:xfrm>
            <a:off x="827584" y="1167594"/>
            <a:ext cx="7776864" cy="857250"/>
          </a:xfrm>
          <a:prstGeom prst="rect">
            <a:avLst/>
          </a:prstGeom>
        </p:spPr>
        <p:txBody>
          <a:bodyPr vert="horz" lIns="91440" tIns="45720" rIns="91440" bIns="45720" rtlCol="0" anchor="b" anchorCtr="0">
            <a:noAutofit/>
          </a:bodyPr>
          <a:lstStyle>
            <a:lvl1pPr>
              <a:defRPr sz="3600" spc="0" baseline="0">
                <a:solidFill>
                  <a:schemeClr val="tx2"/>
                </a:solidFill>
                <a:latin typeface="Century Gothic" panose="020B0502020202020204" pitchFamily="34" charset="0"/>
                <a:ea typeface="Yu Gothic" panose="020B0400000000000000" pitchFamily="34" charset="-128"/>
              </a:defRPr>
            </a:lvl1pPr>
          </a:lstStyle>
          <a:p>
            <a:r>
              <a:rPr lang="de-DE" dirty="0" smtClean="0"/>
              <a:t>Title – CLICK </a:t>
            </a:r>
            <a:r>
              <a:rPr lang="de-DE" dirty="0" err="1" smtClean="0"/>
              <a:t>for</a:t>
            </a:r>
            <a:r>
              <a:rPr lang="de-DE" dirty="0" smtClean="0"/>
              <a:t> </a:t>
            </a:r>
            <a:r>
              <a:rPr lang="de-DE" dirty="0" err="1" smtClean="0"/>
              <a:t>change</a:t>
            </a:r>
            <a:endParaRPr lang="de-DE" dirty="0"/>
          </a:p>
        </p:txBody>
      </p:sp>
      <p:sp>
        <p:nvSpPr>
          <p:cNvPr id="8" name="Rechteck 7"/>
          <p:cNvSpPr/>
          <p:nvPr userDrawn="1"/>
        </p:nvSpPr>
        <p:spPr>
          <a:xfrm rot="5400000" flipV="1">
            <a:off x="8169119" y="3547792"/>
            <a:ext cx="1518875" cy="430887"/>
          </a:xfrm>
          <a:prstGeom prst="rect">
            <a:avLst/>
          </a:prstGeom>
        </p:spPr>
        <p:txBody>
          <a:bodyPr wrap="square">
            <a:spAutoFit/>
          </a:bodyPr>
          <a:lstStyle/>
          <a:p>
            <a:r>
              <a:rPr lang="de-DE" sz="1100" dirty="0" err="1" smtClean="0">
                <a:solidFill>
                  <a:schemeClr val="bg1">
                    <a:lumMod val="65000"/>
                  </a:schemeClr>
                </a:solidFill>
              </a:rPr>
              <a:t>Fotolia</a:t>
            </a:r>
            <a:r>
              <a:rPr lang="de-DE" sz="1100" dirty="0" smtClean="0">
                <a:solidFill>
                  <a:schemeClr val="bg1">
                    <a:lumMod val="65000"/>
                  </a:schemeClr>
                </a:solidFill>
              </a:rPr>
              <a:t>/</a:t>
            </a:r>
            <a:br>
              <a:rPr lang="de-DE" sz="1100" dirty="0" smtClean="0">
                <a:solidFill>
                  <a:schemeClr val="bg1">
                    <a:lumMod val="65000"/>
                  </a:schemeClr>
                </a:solidFill>
              </a:rPr>
            </a:br>
            <a:r>
              <a:rPr lang="de-DE" sz="1100" dirty="0" err="1" smtClean="0">
                <a:solidFill>
                  <a:schemeClr val="bg1">
                    <a:lumMod val="65000"/>
                  </a:schemeClr>
                </a:solidFill>
              </a:rPr>
              <a:t>Руслан</a:t>
            </a:r>
            <a:r>
              <a:rPr lang="de-DE" sz="1100" dirty="0" smtClean="0">
                <a:solidFill>
                  <a:schemeClr val="bg1">
                    <a:lumMod val="65000"/>
                  </a:schemeClr>
                </a:solidFill>
              </a:rPr>
              <a:t> </a:t>
            </a:r>
            <a:r>
              <a:rPr lang="de-DE" sz="1100" dirty="0" err="1" smtClean="0">
                <a:solidFill>
                  <a:schemeClr val="bg1">
                    <a:lumMod val="65000"/>
                  </a:schemeClr>
                </a:solidFill>
              </a:rPr>
              <a:t>Бородин</a:t>
            </a:r>
            <a:endParaRPr lang="de-DE" sz="1100" dirty="0">
              <a:solidFill>
                <a:schemeClr val="bg1">
                  <a:lumMod val="65000"/>
                </a:schemeClr>
              </a:solidFill>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333773" y="428275"/>
            <a:ext cx="1317214" cy="28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atumsplatzhalter 3"/>
          <p:cNvSpPr>
            <a:spLocks noGrp="1"/>
          </p:cNvSpPr>
          <p:nvPr>
            <p:ph type="dt" sz="half" idx="10"/>
          </p:nvPr>
        </p:nvSpPr>
        <p:spPr>
          <a:xfrm>
            <a:off x="755576" y="4876006"/>
            <a:ext cx="1728192" cy="146369"/>
          </a:xfrm>
        </p:spPr>
        <p:txBody>
          <a:bodyPr/>
          <a:lstStyle/>
          <a:p>
            <a:fld id="{40021C88-F45B-442B-BA8F-5FBEC0785C45}" type="datetime4">
              <a:rPr lang="de-DE" smtClean="0"/>
              <a:t>27. August 2023</a:t>
            </a:fld>
            <a:endParaRPr lang="de-DE" dirty="0"/>
          </a:p>
        </p:txBody>
      </p:sp>
    </p:spTree>
    <p:extLst>
      <p:ext uri="{BB962C8B-B14F-4D97-AF65-F5344CB8AC3E}">
        <p14:creationId xmlns:p14="http://schemas.microsoft.com/office/powerpoint/2010/main" val="5605839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sp>
        <p:nvSpPr>
          <p:cNvPr id="16" name="Rechteck 15"/>
          <p:cNvSpPr/>
          <p:nvPr userDrawn="1"/>
        </p:nvSpPr>
        <p:spPr>
          <a:xfrm>
            <a:off x="0" y="1275606"/>
            <a:ext cx="89756" cy="38678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userDrawn="1"/>
        </p:nvSpPr>
        <p:spPr>
          <a:xfrm>
            <a:off x="0" y="0"/>
            <a:ext cx="89756" cy="1275606"/>
          </a:xfrm>
          <a:prstGeom prst="rect">
            <a:avLst/>
          </a:prstGeom>
          <a:solidFill>
            <a:srgbClr val="DB9D8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4"/>
          <p:cNvSpPr>
            <a:spLocks noGrp="1"/>
          </p:cNvSpPr>
          <p:nvPr>
            <p:ph type="body" sz="quarter" idx="3" hasCustomPrompt="1"/>
          </p:nvPr>
        </p:nvSpPr>
        <p:spPr>
          <a:xfrm>
            <a:off x="467544" y="1221600"/>
            <a:ext cx="8271854" cy="270030"/>
          </a:xfrm>
          <a:prstGeom prst="rect">
            <a:avLst/>
          </a:prstGeom>
        </p:spPr>
        <p:txBody>
          <a:bodyPr vert="horz" lIns="0" tIns="0" rIns="0" bIns="0" rtlCol="0">
            <a:noAutofit/>
          </a:bodyPr>
          <a:lstStyle>
            <a:lvl1pPr marL="0" indent="0">
              <a:buFontTx/>
              <a:buNone/>
              <a:defRPr lang="de-DE" b="1" baseline="0" dirty="0" smtClean="0"/>
            </a:lvl1pPr>
          </a:lstStyle>
          <a:p>
            <a:pPr marL="180000" lvl="0" indent="-180000">
              <a:lnSpc>
                <a:spcPct val="120000"/>
              </a:lnSpc>
              <a:spcBef>
                <a:spcPts val="600"/>
              </a:spcBef>
              <a:buClr>
                <a:srgbClr val="9A1915"/>
              </a:buClr>
              <a:buSzPct val="110000"/>
            </a:pPr>
            <a:r>
              <a:rPr lang="de-DE" dirty="0" smtClean="0"/>
              <a:t>Unterüberschrift </a:t>
            </a:r>
          </a:p>
        </p:txBody>
      </p:sp>
      <p:sp>
        <p:nvSpPr>
          <p:cNvPr id="18" name="Titelplatzhalter 1"/>
          <p:cNvSpPr>
            <a:spLocks noGrp="1"/>
          </p:cNvSpPr>
          <p:nvPr>
            <p:ph type="title" hasCustomPrompt="1"/>
          </p:nvPr>
        </p:nvSpPr>
        <p:spPr>
          <a:xfrm>
            <a:off x="467544" y="209178"/>
            <a:ext cx="6552728" cy="857250"/>
          </a:xfrm>
          <a:prstGeom prst="rect">
            <a:avLst/>
          </a:prstGeom>
        </p:spPr>
        <p:txBody>
          <a:bodyPr vert="horz" lIns="91440" tIns="45720" rIns="91440" bIns="45720" rtlCol="0" anchor="b" anchorCtr="0">
            <a:noAutofit/>
          </a:bodyPr>
          <a:lstStyle>
            <a:lvl1pPr>
              <a:defRPr sz="3600" spc="0" baseline="0">
                <a:solidFill>
                  <a:schemeClr val="tx2"/>
                </a:solidFill>
                <a:latin typeface="Century Gothic" panose="020B0502020202020204" pitchFamily="34" charset="0"/>
              </a:defRPr>
            </a:lvl1pPr>
          </a:lstStyle>
          <a:p>
            <a:r>
              <a:rPr lang="de-DE" dirty="0" smtClean="0"/>
              <a:t>Folien-Headline Durch Klicken bearbeiten</a:t>
            </a:r>
            <a:endParaRPr lang="de-DE" dirty="0"/>
          </a:p>
        </p:txBody>
      </p:sp>
      <p:sp>
        <p:nvSpPr>
          <p:cNvPr id="20" name="Foliennummernplatzhalter 5"/>
          <p:cNvSpPr>
            <a:spLocks noGrp="1"/>
          </p:cNvSpPr>
          <p:nvPr>
            <p:ph type="sldNum" sz="quarter" idx="12"/>
          </p:nvPr>
        </p:nvSpPr>
        <p:spPr>
          <a:xfrm>
            <a:off x="7740352" y="4840003"/>
            <a:ext cx="971128" cy="152535"/>
          </a:xfrm>
        </p:spPr>
        <p:txBody>
          <a:bodyPr/>
          <a:lstStyle>
            <a:lvl1pPr algn="r">
              <a:defRPr/>
            </a:lvl1pPr>
          </a:lstStyle>
          <a:p>
            <a:fld id="{24B30719-C308-4082-8C46-77674259C394}" type="slidenum">
              <a:rPr lang="de-DE" smtClean="0"/>
              <a:pPr/>
              <a:t>‹Nr.›</a:t>
            </a:fld>
            <a:endParaRPr lang="de-DE" dirty="0"/>
          </a:p>
        </p:txBody>
      </p:sp>
      <p:sp>
        <p:nvSpPr>
          <p:cNvPr id="10" name="Datumsplatzhalter 3"/>
          <p:cNvSpPr>
            <a:spLocks noGrp="1"/>
          </p:cNvSpPr>
          <p:nvPr>
            <p:ph type="dt" sz="half" idx="10"/>
          </p:nvPr>
        </p:nvSpPr>
        <p:spPr>
          <a:xfrm>
            <a:off x="467544" y="4855651"/>
            <a:ext cx="1728192" cy="146369"/>
          </a:xfrm>
        </p:spPr>
        <p:txBody>
          <a:bodyPr/>
          <a:lstStyle/>
          <a:p>
            <a:fld id="{40021C88-F45B-442B-BA8F-5FBEC0785C45}" type="datetime4">
              <a:rPr lang="de-DE" smtClean="0"/>
              <a:t>27. August 2023</a:t>
            </a:fld>
            <a:endParaRPr lang="de-DE" dirty="0"/>
          </a:p>
        </p:txBody>
      </p:sp>
      <p:sp>
        <p:nvSpPr>
          <p:cNvPr id="14" name="Textplatzhalter 2"/>
          <p:cNvSpPr>
            <a:spLocks noGrp="1"/>
          </p:cNvSpPr>
          <p:nvPr>
            <p:ph type="body" sz="quarter" idx="14"/>
          </p:nvPr>
        </p:nvSpPr>
        <p:spPr>
          <a:xfrm>
            <a:off x="467544" y="1545636"/>
            <a:ext cx="8280920" cy="3186354"/>
          </a:xfrm>
        </p:spPr>
        <p:txBody>
          <a:bodyPr/>
          <a:lstStyle/>
          <a:p>
            <a:pPr lvl="0"/>
            <a:r>
              <a:rPr lang="de-DE" dirty="0" smtClean="0"/>
              <a:t>Textmasterformat bearbeiten</a:t>
            </a:r>
          </a:p>
          <a:p>
            <a:pPr lvl="1"/>
            <a:r>
              <a:rPr lang="de-DE" dirty="0" smtClean="0"/>
              <a:t>Zweite Ebene</a:t>
            </a:r>
          </a:p>
          <a:p>
            <a:pPr lvl="2"/>
            <a:r>
              <a:rPr lang="de-DE" dirty="0" smtClean="0"/>
              <a:t>Dritte Ebene</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33773" y="428275"/>
            <a:ext cx="1317214" cy="28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1133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16" name="Rechteck 15"/>
          <p:cNvSpPr/>
          <p:nvPr userDrawn="1"/>
        </p:nvSpPr>
        <p:spPr>
          <a:xfrm>
            <a:off x="0" y="1275606"/>
            <a:ext cx="89756" cy="38678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userDrawn="1"/>
        </p:nvSpPr>
        <p:spPr>
          <a:xfrm>
            <a:off x="0" y="0"/>
            <a:ext cx="89756" cy="1275606"/>
          </a:xfrm>
          <a:prstGeom prst="rect">
            <a:avLst/>
          </a:prstGeom>
          <a:solidFill>
            <a:srgbClr val="DB9D8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itelplatzhalter 1"/>
          <p:cNvSpPr>
            <a:spLocks noGrp="1"/>
          </p:cNvSpPr>
          <p:nvPr>
            <p:ph type="title" hasCustomPrompt="1"/>
          </p:nvPr>
        </p:nvSpPr>
        <p:spPr>
          <a:xfrm>
            <a:off x="467544" y="209178"/>
            <a:ext cx="6552728" cy="857250"/>
          </a:xfrm>
          <a:prstGeom prst="rect">
            <a:avLst/>
          </a:prstGeom>
        </p:spPr>
        <p:txBody>
          <a:bodyPr vert="horz" lIns="91440" tIns="45720" rIns="91440" bIns="45720" rtlCol="0" anchor="b" anchorCtr="0">
            <a:noAutofit/>
          </a:bodyPr>
          <a:lstStyle>
            <a:lvl1pPr>
              <a:defRPr sz="3600" spc="0" baseline="0">
                <a:solidFill>
                  <a:schemeClr val="tx2"/>
                </a:solidFill>
                <a:latin typeface="Century Gothic" panose="020B0502020202020204" pitchFamily="34" charset="0"/>
              </a:defRPr>
            </a:lvl1pPr>
          </a:lstStyle>
          <a:p>
            <a:r>
              <a:rPr lang="de-DE" dirty="0" smtClean="0"/>
              <a:t>Folien-Headline Durch Klicken bearbeiten</a:t>
            </a:r>
            <a:endParaRPr lang="de-DE" dirty="0"/>
          </a:p>
        </p:txBody>
      </p:sp>
      <p:sp>
        <p:nvSpPr>
          <p:cNvPr id="18" name="Foliennummernplatzhalter 5"/>
          <p:cNvSpPr>
            <a:spLocks noGrp="1"/>
          </p:cNvSpPr>
          <p:nvPr>
            <p:ph type="sldNum" sz="quarter" idx="12"/>
          </p:nvPr>
        </p:nvSpPr>
        <p:spPr>
          <a:xfrm>
            <a:off x="7740352" y="4840003"/>
            <a:ext cx="971128" cy="152535"/>
          </a:xfrm>
        </p:spPr>
        <p:txBody>
          <a:bodyPr/>
          <a:lstStyle>
            <a:lvl1pPr algn="r">
              <a:defRPr/>
            </a:lvl1pPr>
          </a:lstStyle>
          <a:p>
            <a:fld id="{24B30719-C308-4082-8C46-77674259C394}" type="slidenum">
              <a:rPr lang="de-DE" smtClean="0"/>
              <a:pPr/>
              <a:t>‹Nr.›</a:t>
            </a:fld>
            <a:endParaRPr lang="de-DE" dirty="0"/>
          </a:p>
        </p:txBody>
      </p:sp>
      <p:sp>
        <p:nvSpPr>
          <p:cNvPr id="10" name="Datumsplatzhalter 3"/>
          <p:cNvSpPr>
            <a:spLocks noGrp="1"/>
          </p:cNvSpPr>
          <p:nvPr>
            <p:ph type="dt" sz="half" idx="10"/>
          </p:nvPr>
        </p:nvSpPr>
        <p:spPr>
          <a:xfrm>
            <a:off x="467544" y="4855651"/>
            <a:ext cx="1728192" cy="146369"/>
          </a:xfrm>
        </p:spPr>
        <p:txBody>
          <a:bodyPr/>
          <a:lstStyle/>
          <a:p>
            <a:fld id="{40021C88-F45B-442B-BA8F-5FBEC0785C45}" type="datetime4">
              <a:rPr lang="de-DE" smtClean="0"/>
              <a:t>27. August 2023</a:t>
            </a:fld>
            <a:endParaRPr lang="de-DE" dirty="0"/>
          </a:p>
        </p:txBody>
      </p:sp>
      <p:sp>
        <p:nvSpPr>
          <p:cNvPr id="11" name="Textplatzhalter 2"/>
          <p:cNvSpPr>
            <a:spLocks noGrp="1"/>
          </p:cNvSpPr>
          <p:nvPr>
            <p:ph type="body" sz="quarter" idx="14"/>
          </p:nvPr>
        </p:nvSpPr>
        <p:spPr>
          <a:xfrm>
            <a:off x="467544" y="1275606"/>
            <a:ext cx="4032448" cy="3456384"/>
          </a:xfrm>
        </p:spPr>
        <p:txBody>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Textplatzhalter 2"/>
          <p:cNvSpPr>
            <a:spLocks noGrp="1"/>
          </p:cNvSpPr>
          <p:nvPr>
            <p:ph type="body" sz="quarter" idx="15"/>
          </p:nvPr>
        </p:nvSpPr>
        <p:spPr>
          <a:xfrm>
            <a:off x="4788024" y="1275606"/>
            <a:ext cx="3960440" cy="3456384"/>
          </a:xfrm>
        </p:spPr>
        <p:txBody>
          <a:bodyPr/>
          <a:lstStyle/>
          <a:p>
            <a:pPr lvl="0"/>
            <a:r>
              <a:rPr lang="de-DE" dirty="0" smtClean="0"/>
              <a:t>Textmasterformat bearbeiten</a:t>
            </a:r>
          </a:p>
          <a:p>
            <a:pPr lvl="1"/>
            <a:r>
              <a:rPr lang="de-DE" dirty="0" smtClean="0"/>
              <a:t>Zweite Ebene</a:t>
            </a:r>
          </a:p>
          <a:p>
            <a:pPr lvl="2"/>
            <a:r>
              <a:rPr lang="de-DE" dirty="0" smtClean="0"/>
              <a:t>Dritte Ebene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33773" y="428275"/>
            <a:ext cx="1317214" cy="28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75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16" name="Rechteck 15"/>
          <p:cNvSpPr/>
          <p:nvPr userDrawn="1"/>
        </p:nvSpPr>
        <p:spPr>
          <a:xfrm>
            <a:off x="0" y="1275606"/>
            <a:ext cx="89756" cy="38678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userDrawn="1"/>
        </p:nvSpPr>
        <p:spPr>
          <a:xfrm>
            <a:off x="0" y="0"/>
            <a:ext cx="89756" cy="1275606"/>
          </a:xfrm>
          <a:prstGeom prst="rect">
            <a:avLst/>
          </a:prstGeom>
          <a:solidFill>
            <a:srgbClr val="DB9D8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4"/>
          <p:cNvSpPr>
            <a:spLocks noGrp="1"/>
          </p:cNvSpPr>
          <p:nvPr>
            <p:ph type="body" sz="quarter" idx="3" hasCustomPrompt="1"/>
          </p:nvPr>
        </p:nvSpPr>
        <p:spPr>
          <a:xfrm>
            <a:off x="467545" y="1221600"/>
            <a:ext cx="3966891" cy="270030"/>
          </a:xfrm>
          <a:prstGeom prst="rect">
            <a:avLst/>
          </a:prstGeom>
        </p:spPr>
        <p:txBody>
          <a:bodyPr vert="horz" lIns="0" tIns="0" rIns="0" bIns="0" rtlCol="0">
            <a:noAutofit/>
          </a:bodyPr>
          <a:lstStyle>
            <a:lvl1pPr marL="0" indent="0">
              <a:buFontTx/>
              <a:buNone/>
              <a:defRPr lang="de-DE" b="1" baseline="0" dirty="0" smtClean="0"/>
            </a:lvl1pPr>
          </a:lstStyle>
          <a:p>
            <a:pPr marL="180000" lvl="0" indent="-180000">
              <a:lnSpc>
                <a:spcPct val="120000"/>
              </a:lnSpc>
              <a:spcBef>
                <a:spcPts val="600"/>
              </a:spcBef>
              <a:buClr>
                <a:srgbClr val="9A1915"/>
              </a:buClr>
              <a:buSzPct val="110000"/>
            </a:pPr>
            <a:r>
              <a:rPr lang="de-DE" dirty="0" smtClean="0"/>
              <a:t>Unterüberschrift</a:t>
            </a:r>
          </a:p>
        </p:txBody>
      </p:sp>
      <p:sp>
        <p:nvSpPr>
          <p:cNvPr id="14" name="Textplatzhalter 4"/>
          <p:cNvSpPr>
            <a:spLocks noGrp="1"/>
          </p:cNvSpPr>
          <p:nvPr>
            <p:ph type="body" sz="quarter" idx="15" hasCustomPrompt="1"/>
          </p:nvPr>
        </p:nvSpPr>
        <p:spPr>
          <a:xfrm>
            <a:off x="4788024" y="1221600"/>
            <a:ext cx="3960440" cy="270030"/>
          </a:xfrm>
          <a:prstGeom prst="rect">
            <a:avLst/>
          </a:prstGeom>
        </p:spPr>
        <p:txBody>
          <a:bodyPr vert="horz" lIns="0" tIns="0" rIns="0" bIns="0" rtlCol="0">
            <a:noAutofit/>
          </a:bodyPr>
          <a:lstStyle>
            <a:lvl1pPr marL="0" indent="0">
              <a:buFontTx/>
              <a:buNone/>
              <a:defRPr lang="de-DE" b="1" baseline="0" dirty="0" smtClean="0"/>
            </a:lvl1pPr>
          </a:lstStyle>
          <a:p>
            <a:pPr marL="180000" lvl="0" indent="-180000">
              <a:lnSpc>
                <a:spcPct val="120000"/>
              </a:lnSpc>
              <a:spcBef>
                <a:spcPts val="600"/>
              </a:spcBef>
              <a:buClr>
                <a:srgbClr val="9A1915"/>
              </a:buClr>
              <a:buSzPct val="110000"/>
            </a:pPr>
            <a:r>
              <a:rPr lang="de-DE" dirty="0" smtClean="0"/>
              <a:t>Unterüberschrift</a:t>
            </a:r>
          </a:p>
        </p:txBody>
      </p:sp>
      <p:sp>
        <p:nvSpPr>
          <p:cNvPr id="21" name="Titelplatzhalter 1"/>
          <p:cNvSpPr>
            <a:spLocks noGrp="1"/>
          </p:cNvSpPr>
          <p:nvPr>
            <p:ph type="title" hasCustomPrompt="1"/>
          </p:nvPr>
        </p:nvSpPr>
        <p:spPr>
          <a:xfrm>
            <a:off x="467544" y="209178"/>
            <a:ext cx="6552728" cy="857250"/>
          </a:xfrm>
          <a:prstGeom prst="rect">
            <a:avLst/>
          </a:prstGeom>
        </p:spPr>
        <p:txBody>
          <a:bodyPr vert="horz" lIns="91440" tIns="45720" rIns="91440" bIns="45720" rtlCol="0" anchor="b" anchorCtr="0">
            <a:noAutofit/>
          </a:bodyPr>
          <a:lstStyle>
            <a:lvl1pPr>
              <a:defRPr sz="3600" spc="0" baseline="0">
                <a:solidFill>
                  <a:schemeClr val="tx2"/>
                </a:solidFill>
                <a:latin typeface="Century Gothic" panose="020B0502020202020204" pitchFamily="34" charset="0"/>
              </a:defRPr>
            </a:lvl1pPr>
          </a:lstStyle>
          <a:p>
            <a:r>
              <a:rPr lang="de-DE" dirty="0" smtClean="0"/>
              <a:t>Folien-Headline Durch Klicken bearbeiten</a:t>
            </a:r>
            <a:endParaRPr lang="de-DE" dirty="0"/>
          </a:p>
        </p:txBody>
      </p:sp>
      <p:sp>
        <p:nvSpPr>
          <p:cNvPr id="23" name="Foliennummernplatzhalter 5"/>
          <p:cNvSpPr>
            <a:spLocks noGrp="1"/>
          </p:cNvSpPr>
          <p:nvPr>
            <p:ph type="sldNum" sz="quarter" idx="12"/>
          </p:nvPr>
        </p:nvSpPr>
        <p:spPr>
          <a:xfrm>
            <a:off x="7740352" y="4840003"/>
            <a:ext cx="971128" cy="152535"/>
          </a:xfrm>
        </p:spPr>
        <p:txBody>
          <a:bodyPr/>
          <a:lstStyle>
            <a:lvl1pPr algn="r">
              <a:defRPr/>
            </a:lvl1pPr>
          </a:lstStyle>
          <a:p>
            <a:fld id="{24B30719-C308-4082-8C46-77674259C394}" type="slidenum">
              <a:rPr lang="de-DE" smtClean="0"/>
              <a:pPr/>
              <a:t>‹Nr.›</a:t>
            </a:fld>
            <a:endParaRPr lang="de-DE" dirty="0"/>
          </a:p>
        </p:txBody>
      </p:sp>
      <p:sp>
        <p:nvSpPr>
          <p:cNvPr id="12" name="Datumsplatzhalter 3"/>
          <p:cNvSpPr>
            <a:spLocks noGrp="1"/>
          </p:cNvSpPr>
          <p:nvPr>
            <p:ph type="dt" sz="half" idx="10"/>
          </p:nvPr>
        </p:nvSpPr>
        <p:spPr>
          <a:xfrm>
            <a:off x="467544" y="4855651"/>
            <a:ext cx="1728192" cy="146369"/>
          </a:xfrm>
        </p:spPr>
        <p:txBody>
          <a:bodyPr/>
          <a:lstStyle/>
          <a:p>
            <a:fld id="{40021C88-F45B-442B-BA8F-5FBEC0785C45}" type="datetime4">
              <a:rPr lang="de-DE" smtClean="0"/>
              <a:t>27. August 2023</a:t>
            </a:fld>
            <a:endParaRPr lang="de-DE" dirty="0"/>
          </a:p>
        </p:txBody>
      </p:sp>
      <p:sp>
        <p:nvSpPr>
          <p:cNvPr id="13" name="Textplatzhalter 2"/>
          <p:cNvSpPr>
            <a:spLocks noGrp="1"/>
          </p:cNvSpPr>
          <p:nvPr>
            <p:ph type="body" sz="quarter" idx="14"/>
          </p:nvPr>
        </p:nvSpPr>
        <p:spPr>
          <a:xfrm>
            <a:off x="467544" y="1545636"/>
            <a:ext cx="3960440" cy="3186354"/>
          </a:xfrm>
        </p:spPr>
        <p:txBody>
          <a:bodyPr/>
          <a:lstStyle/>
          <a:p>
            <a:pPr lvl="0"/>
            <a:r>
              <a:rPr lang="de-DE" dirty="0" smtClean="0"/>
              <a:t>Textmasterformat bearbeiten</a:t>
            </a:r>
          </a:p>
          <a:p>
            <a:pPr lvl="1"/>
            <a:r>
              <a:rPr lang="de-DE" dirty="0" smtClean="0"/>
              <a:t>Zweite Ebene</a:t>
            </a:r>
          </a:p>
          <a:p>
            <a:pPr lvl="2"/>
            <a:r>
              <a:rPr lang="de-DE" dirty="0" smtClean="0"/>
              <a:t>Dritte Ebene</a:t>
            </a:r>
          </a:p>
        </p:txBody>
      </p:sp>
      <p:sp>
        <p:nvSpPr>
          <p:cNvPr id="19" name="Textplatzhalter 2"/>
          <p:cNvSpPr>
            <a:spLocks noGrp="1"/>
          </p:cNvSpPr>
          <p:nvPr>
            <p:ph type="body" sz="quarter" idx="16"/>
          </p:nvPr>
        </p:nvSpPr>
        <p:spPr>
          <a:xfrm>
            <a:off x="4788024" y="1545636"/>
            <a:ext cx="3960440" cy="3186354"/>
          </a:xfrm>
        </p:spPr>
        <p:txBody>
          <a:bodyPr/>
          <a:lstStyle/>
          <a:p>
            <a:pPr lvl="0"/>
            <a:r>
              <a:rPr lang="de-DE" dirty="0" smtClean="0"/>
              <a:t>Textmasterformat bearbeiten</a:t>
            </a:r>
          </a:p>
          <a:p>
            <a:pPr lvl="1"/>
            <a:r>
              <a:rPr lang="de-DE" dirty="0" smtClean="0"/>
              <a:t>Zweite Ebene</a:t>
            </a:r>
          </a:p>
          <a:p>
            <a:pPr lvl="2"/>
            <a:r>
              <a:rPr lang="de-DE" dirty="0" smtClean="0"/>
              <a:t>Dritte Ebene</a:t>
            </a:r>
          </a:p>
        </p:txBody>
      </p:sp>
      <p:pic>
        <p:nvPicPr>
          <p:cNvPr id="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33773" y="428275"/>
            <a:ext cx="1317214" cy="28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5669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17" name="Rechteck 16"/>
          <p:cNvSpPr/>
          <p:nvPr userDrawn="1"/>
        </p:nvSpPr>
        <p:spPr>
          <a:xfrm>
            <a:off x="0" y="1275606"/>
            <a:ext cx="89756" cy="38678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userDrawn="1"/>
        </p:nvSpPr>
        <p:spPr>
          <a:xfrm>
            <a:off x="0" y="0"/>
            <a:ext cx="89756" cy="1275606"/>
          </a:xfrm>
          <a:prstGeom prst="rect">
            <a:avLst/>
          </a:prstGeom>
          <a:solidFill>
            <a:srgbClr val="DB9D8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itelplatzhalter 1"/>
          <p:cNvSpPr>
            <a:spLocks noGrp="1"/>
          </p:cNvSpPr>
          <p:nvPr>
            <p:ph type="title" hasCustomPrompt="1"/>
          </p:nvPr>
        </p:nvSpPr>
        <p:spPr>
          <a:xfrm>
            <a:off x="467544" y="209178"/>
            <a:ext cx="6552728" cy="857250"/>
          </a:xfrm>
          <a:prstGeom prst="rect">
            <a:avLst/>
          </a:prstGeom>
        </p:spPr>
        <p:txBody>
          <a:bodyPr vert="horz" lIns="91440" tIns="45720" rIns="91440" bIns="45720" rtlCol="0" anchor="b" anchorCtr="0">
            <a:noAutofit/>
          </a:bodyPr>
          <a:lstStyle>
            <a:lvl1pPr>
              <a:defRPr sz="3600" spc="0" baseline="0">
                <a:solidFill>
                  <a:schemeClr val="tx2"/>
                </a:solidFill>
                <a:latin typeface="Century Gothic" panose="020B0502020202020204" pitchFamily="34" charset="0"/>
              </a:defRPr>
            </a:lvl1pPr>
          </a:lstStyle>
          <a:p>
            <a:r>
              <a:rPr lang="de-DE" dirty="0" smtClean="0"/>
              <a:t>Folien-Headline Durch Klicken bearbeiten</a:t>
            </a:r>
            <a:endParaRPr lang="de-DE" dirty="0"/>
          </a:p>
        </p:txBody>
      </p:sp>
      <p:sp>
        <p:nvSpPr>
          <p:cNvPr id="16" name="Foliennummernplatzhalter 5"/>
          <p:cNvSpPr>
            <a:spLocks noGrp="1"/>
          </p:cNvSpPr>
          <p:nvPr>
            <p:ph type="sldNum" sz="quarter" idx="12"/>
          </p:nvPr>
        </p:nvSpPr>
        <p:spPr>
          <a:xfrm>
            <a:off x="7740352" y="4840003"/>
            <a:ext cx="971128" cy="152535"/>
          </a:xfrm>
        </p:spPr>
        <p:txBody>
          <a:bodyPr/>
          <a:lstStyle>
            <a:lvl1pPr algn="r">
              <a:defRPr/>
            </a:lvl1pPr>
          </a:lstStyle>
          <a:p>
            <a:fld id="{24B30719-C308-4082-8C46-77674259C394}" type="slidenum">
              <a:rPr lang="de-DE" smtClean="0"/>
              <a:pPr/>
              <a:t>‹Nr.›</a:t>
            </a:fld>
            <a:endParaRPr lang="de-DE" dirty="0"/>
          </a:p>
        </p:txBody>
      </p:sp>
      <p:sp>
        <p:nvSpPr>
          <p:cNvPr id="10" name="Datumsplatzhalter 3"/>
          <p:cNvSpPr>
            <a:spLocks noGrp="1"/>
          </p:cNvSpPr>
          <p:nvPr>
            <p:ph type="dt" sz="half" idx="10"/>
          </p:nvPr>
        </p:nvSpPr>
        <p:spPr>
          <a:xfrm>
            <a:off x="467544" y="4855651"/>
            <a:ext cx="1728192" cy="146369"/>
          </a:xfrm>
        </p:spPr>
        <p:txBody>
          <a:bodyPr/>
          <a:lstStyle/>
          <a:p>
            <a:fld id="{40021C88-F45B-442B-BA8F-5FBEC0785C45}" type="datetime4">
              <a:rPr lang="de-DE" smtClean="0"/>
              <a:t>27. August 2023</a:t>
            </a:fld>
            <a:endParaRPr lang="de-DE" dirty="0"/>
          </a:p>
        </p:txBody>
      </p:sp>
      <p:sp>
        <p:nvSpPr>
          <p:cNvPr id="11" name="Textplatzhalter 2"/>
          <p:cNvSpPr>
            <a:spLocks noGrp="1"/>
          </p:cNvSpPr>
          <p:nvPr>
            <p:ph type="body" sz="quarter" idx="14"/>
          </p:nvPr>
        </p:nvSpPr>
        <p:spPr>
          <a:xfrm>
            <a:off x="467544" y="1275606"/>
            <a:ext cx="2880320" cy="3456384"/>
          </a:xfrm>
        </p:spPr>
        <p:txBody>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Textplatzhalter 2"/>
          <p:cNvSpPr>
            <a:spLocks noGrp="1"/>
          </p:cNvSpPr>
          <p:nvPr>
            <p:ph type="body" sz="quarter" idx="15"/>
          </p:nvPr>
        </p:nvSpPr>
        <p:spPr>
          <a:xfrm>
            <a:off x="3635896" y="1275606"/>
            <a:ext cx="5112568" cy="3456384"/>
          </a:xfrm>
        </p:spPr>
        <p:txBody>
          <a:bodyPr/>
          <a:lstStyle/>
          <a:p>
            <a:pPr lvl="0"/>
            <a:r>
              <a:rPr lang="de-DE" dirty="0" smtClean="0"/>
              <a:t>Textmasterformat bearbeiten</a:t>
            </a:r>
          </a:p>
          <a:p>
            <a:pPr lvl="1"/>
            <a:r>
              <a:rPr lang="de-DE" dirty="0" smtClean="0"/>
              <a:t>Zweite Ebene</a:t>
            </a:r>
          </a:p>
          <a:p>
            <a:pPr lvl="2"/>
            <a:r>
              <a:rPr lang="de-DE" dirty="0" smtClean="0"/>
              <a:t>Dritte Ebene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33773" y="428275"/>
            <a:ext cx="1317214" cy="28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02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57200" y="1275606"/>
            <a:ext cx="8219256" cy="2808312"/>
          </a:xfrm>
          <a:prstGeom prst="rect">
            <a:avLst/>
          </a:prstGeom>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hasCustomPrompt="1"/>
          </p:nvPr>
        </p:nvSpPr>
        <p:spPr>
          <a:xfrm>
            <a:off x="457200" y="4137924"/>
            <a:ext cx="8219256" cy="486054"/>
          </a:xfrm>
          <a:prstGeom prst="rect">
            <a:avLst/>
          </a:prstGeom>
        </p:spPr>
        <p:txBody>
          <a:bodyPr/>
          <a:lstStyle>
            <a:lvl1pPr marL="0" indent="0">
              <a:spcBef>
                <a:spcPts val="0"/>
              </a:spcBef>
              <a:buNone/>
              <a:defRPr sz="1400"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Bildunterschrift hier einfügen</a:t>
            </a:r>
          </a:p>
        </p:txBody>
      </p:sp>
      <p:sp>
        <p:nvSpPr>
          <p:cNvPr id="17" name="Rechteck 16"/>
          <p:cNvSpPr/>
          <p:nvPr userDrawn="1"/>
        </p:nvSpPr>
        <p:spPr>
          <a:xfrm>
            <a:off x="0" y="1275606"/>
            <a:ext cx="89756" cy="38678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userDrawn="1"/>
        </p:nvSpPr>
        <p:spPr>
          <a:xfrm>
            <a:off x="0" y="0"/>
            <a:ext cx="89756" cy="1275606"/>
          </a:xfrm>
          <a:prstGeom prst="rect">
            <a:avLst/>
          </a:prstGeom>
          <a:solidFill>
            <a:srgbClr val="DB9D8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itelplatzhalter 1"/>
          <p:cNvSpPr>
            <a:spLocks noGrp="1"/>
          </p:cNvSpPr>
          <p:nvPr>
            <p:ph type="title" hasCustomPrompt="1"/>
          </p:nvPr>
        </p:nvSpPr>
        <p:spPr>
          <a:xfrm>
            <a:off x="467544" y="209178"/>
            <a:ext cx="6552728" cy="857250"/>
          </a:xfrm>
          <a:prstGeom prst="rect">
            <a:avLst/>
          </a:prstGeom>
        </p:spPr>
        <p:txBody>
          <a:bodyPr vert="horz" lIns="91440" tIns="45720" rIns="91440" bIns="45720" rtlCol="0" anchor="b" anchorCtr="0">
            <a:noAutofit/>
          </a:bodyPr>
          <a:lstStyle>
            <a:lvl1pPr>
              <a:defRPr sz="3600" spc="0" baseline="0">
                <a:solidFill>
                  <a:schemeClr val="tx2"/>
                </a:solidFill>
                <a:latin typeface="Century Gothic" panose="020B0502020202020204" pitchFamily="34" charset="0"/>
              </a:defRPr>
            </a:lvl1pPr>
          </a:lstStyle>
          <a:p>
            <a:r>
              <a:rPr lang="de-DE" dirty="0" smtClean="0"/>
              <a:t>Folien-Headline Durch Klicken bearbeiten</a:t>
            </a:r>
            <a:endParaRPr lang="de-DE" dirty="0"/>
          </a:p>
        </p:txBody>
      </p:sp>
      <p:sp>
        <p:nvSpPr>
          <p:cNvPr id="16" name="Foliennummernplatzhalter 5"/>
          <p:cNvSpPr>
            <a:spLocks noGrp="1"/>
          </p:cNvSpPr>
          <p:nvPr>
            <p:ph type="sldNum" sz="quarter" idx="12"/>
          </p:nvPr>
        </p:nvSpPr>
        <p:spPr>
          <a:xfrm>
            <a:off x="7740352" y="4840003"/>
            <a:ext cx="971128" cy="152535"/>
          </a:xfrm>
        </p:spPr>
        <p:txBody>
          <a:bodyPr/>
          <a:lstStyle>
            <a:lvl1pPr algn="r">
              <a:defRPr/>
            </a:lvl1pPr>
          </a:lstStyle>
          <a:p>
            <a:fld id="{24B30719-C308-4082-8C46-77674259C394}" type="slidenum">
              <a:rPr lang="de-DE" smtClean="0"/>
              <a:pPr/>
              <a:t>‹Nr.›</a:t>
            </a:fld>
            <a:endParaRPr lang="de-DE" dirty="0"/>
          </a:p>
        </p:txBody>
      </p:sp>
      <p:sp>
        <p:nvSpPr>
          <p:cNvPr id="11" name="Datumsplatzhalter 3"/>
          <p:cNvSpPr>
            <a:spLocks noGrp="1"/>
          </p:cNvSpPr>
          <p:nvPr>
            <p:ph type="dt" sz="half" idx="10"/>
          </p:nvPr>
        </p:nvSpPr>
        <p:spPr>
          <a:xfrm>
            <a:off x="467544" y="4855651"/>
            <a:ext cx="1728192" cy="146369"/>
          </a:xfrm>
        </p:spPr>
        <p:txBody>
          <a:bodyPr/>
          <a:lstStyle/>
          <a:p>
            <a:fld id="{40021C88-F45B-442B-BA8F-5FBEC0785C45}" type="datetime4">
              <a:rPr lang="de-DE" smtClean="0"/>
              <a:t>27. August 2023</a:t>
            </a:fld>
            <a:endParaRPr lang="de-DE" dirty="0"/>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33773" y="428275"/>
            <a:ext cx="1317214" cy="28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4032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5" name="Rechteck 14"/>
          <p:cNvSpPr/>
          <p:nvPr userDrawn="1"/>
        </p:nvSpPr>
        <p:spPr>
          <a:xfrm>
            <a:off x="0" y="1275606"/>
            <a:ext cx="89756" cy="38678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userDrawn="1"/>
        </p:nvSpPr>
        <p:spPr>
          <a:xfrm>
            <a:off x="0" y="0"/>
            <a:ext cx="89756" cy="1275606"/>
          </a:xfrm>
          <a:prstGeom prst="rect">
            <a:avLst/>
          </a:prstGeom>
          <a:solidFill>
            <a:srgbClr val="DB9D8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elplatzhalter 1"/>
          <p:cNvSpPr>
            <a:spLocks noGrp="1"/>
          </p:cNvSpPr>
          <p:nvPr>
            <p:ph type="title" hasCustomPrompt="1"/>
          </p:nvPr>
        </p:nvSpPr>
        <p:spPr>
          <a:xfrm>
            <a:off x="467544" y="209178"/>
            <a:ext cx="6552728" cy="857250"/>
          </a:xfrm>
          <a:prstGeom prst="rect">
            <a:avLst/>
          </a:prstGeom>
        </p:spPr>
        <p:txBody>
          <a:bodyPr vert="horz" lIns="91440" tIns="45720" rIns="91440" bIns="45720" rtlCol="0" anchor="b" anchorCtr="0">
            <a:noAutofit/>
          </a:bodyPr>
          <a:lstStyle>
            <a:lvl1pPr>
              <a:defRPr sz="3600" spc="0" baseline="0">
                <a:solidFill>
                  <a:schemeClr val="tx2"/>
                </a:solidFill>
                <a:latin typeface="Century Gothic" panose="020B0502020202020204" pitchFamily="34" charset="0"/>
              </a:defRPr>
            </a:lvl1pPr>
          </a:lstStyle>
          <a:p>
            <a:r>
              <a:rPr lang="de-DE" dirty="0" smtClean="0"/>
              <a:t>Folien-Headline Durch Klicken bearbeiten</a:t>
            </a:r>
            <a:endParaRPr lang="de-DE" dirty="0"/>
          </a:p>
        </p:txBody>
      </p:sp>
      <p:sp>
        <p:nvSpPr>
          <p:cNvPr id="14" name="Foliennummernplatzhalter 5"/>
          <p:cNvSpPr>
            <a:spLocks noGrp="1"/>
          </p:cNvSpPr>
          <p:nvPr>
            <p:ph type="sldNum" sz="quarter" idx="12"/>
          </p:nvPr>
        </p:nvSpPr>
        <p:spPr>
          <a:xfrm>
            <a:off x="7740352" y="4840003"/>
            <a:ext cx="971128" cy="152535"/>
          </a:xfrm>
        </p:spPr>
        <p:txBody>
          <a:bodyPr/>
          <a:lstStyle>
            <a:lvl1pPr algn="r">
              <a:defRPr/>
            </a:lvl1pPr>
          </a:lstStyle>
          <a:p>
            <a:fld id="{24B30719-C308-4082-8C46-77674259C394}" type="slidenum">
              <a:rPr lang="de-DE" smtClean="0"/>
              <a:pPr/>
              <a:t>‹Nr.›</a:t>
            </a:fld>
            <a:endParaRPr lang="de-DE" dirty="0"/>
          </a:p>
        </p:txBody>
      </p:sp>
      <p:sp>
        <p:nvSpPr>
          <p:cNvPr id="8" name="Datumsplatzhalter 3"/>
          <p:cNvSpPr>
            <a:spLocks noGrp="1"/>
          </p:cNvSpPr>
          <p:nvPr>
            <p:ph type="dt" sz="half" idx="10"/>
          </p:nvPr>
        </p:nvSpPr>
        <p:spPr>
          <a:xfrm>
            <a:off x="467544" y="4855651"/>
            <a:ext cx="1728192" cy="146369"/>
          </a:xfrm>
        </p:spPr>
        <p:txBody>
          <a:bodyPr/>
          <a:lstStyle/>
          <a:p>
            <a:fld id="{40021C88-F45B-442B-BA8F-5FBEC0785C45}" type="datetime4">
              <a:rPr lang="de-DE" smtClean="0"/>
              <a:t>27. August 2023</a:t>
            </a:fld>
            <a:endParaRPr lang="de-DE"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33773" y="428275"/>
            <a:ext cx="1317214" cy="28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0651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bg>
      <p:bgPr>
        <a:solidFill>
          <a:schemeClr val="tx2"/>
        </a:solidFill>
        <a:effectLst/>
      </p:bgPr>
    </p:bg>
    <p:spTree>
      <p:nvGrpSpPr>
        <p:cNvPr id="1" name=""/>
        <p:cNvGrpSpPr/>
        <p:nvPr/>
      </p:nvGrpSpPr>
      <p:grpSpPr>
        <a:xfrm>
          <a:off x="0" y="0"/>
          <a:ext cx="0" cy="0"/>
          <a:chOff x="0" y="0"/>
          <a:chExt cx="0" cy="0"/>
        </a:xfrm>
      </p:grpSpPr>
      <p:pic>
        <p:nvPicPr>
          <p:cNvPr id="10" name="Grafik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9068"/>
          <a:stretch/>
        </p:blipFill>
        <p:spPr>
          <a:xfrm>
            <a:off x="4283967" y="2211711"/>
            <a:ext cx="1605459" cy="581918"/>
          </a:xfrm>
          <a:prstGeom prst="rect">
            <a:avLst/>
          </a:prstGeom>
        </p:spPr>
      </p:pic>
      <p:sp>
        <p:nvSpPr>
          <p:cNvPr id="11" name="Rechteck 1"/>
          <p:cNvSpPr>
            <a:spLocks noChangeArrowheads="1"/>
          </p:cNvSpPr>
          <p:nvPr userDrawn="1"/>
        </p:nvSpPr>
        <p:spPr bwMode="auto">
          <a:xfrm>
            <a:off x="3382629" y="3003798"/>
            <a:ext cx="262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00000"/>
                </a:solidFill>
                <a:latin typeface="Arial" pitchFamily="34" charset="0"/>
                <a:ea typeface="ヒラギノ角ゴ Pro W3"/>
                <a:cs typeface="ヒラギノ角ゴ Pro W3"/>
              </a:defRPr>
            </a:lvl1pPr>
            <a:lvl2pPr marL="742950" indent="-285750" eaLnBrk="0" hangingPunct="0">
              <a:defRPr sz="1600">
                <a:solidFill>
                  <a:srgbClr val="000000"/>
                </a:solidFill>
                <a:latin typeface="Arial" pitchFamily="34" charset="0"/>
                <a:ea typeface="ヒラギノ角ゴ Pro W3"/>
                <a:cs typeface="ヒラギノ角ゴ Pro W3"/>
              </a:defRPr>
            </a:lvl2pPr>
            <a:lvl3pPr marL="1143000" indent="-228600" eaLnBrk="0" hangingPunct="0">
              <a:defRPr sz="1600">
                <a:solidFill>
                  <a:srgbClr val="000000"/>
                </a:solidFill>
                <a:latin typeface="Arial" pitchFamily="34" charset="0"/>
                <a:ea typeface="ヒラギノ角ゴ Pro W3"/>
                <a:cs typeface="ヒラギノ角ゴ Pro W3"/>
              </a:defRPr>
            </a:lvl3pPr>
            <a:lvl4pPr marL="1600200" indent="-228600" eaLnBrk="0" hangingPunct="0">
              <a:defRPr sz="1600">
                <a:solidFill>
                  <a:srgbClr val="000000"/>
                </a:solidFill>
                <a:latin typeface="Arial" pitchFamily="34" charset="0"/>
                <a:ea typeface="ヒラギノ角ゴ Pro W3"/>
                <a:cs typeface="ヒラギノ角ゴ Pro W3"/>
              </a:defRPr>
            </a:lvl4pPr>
            <a:lvl5pPr marL="2057400" indent="-228600" eaLnBrk="0" hangingPunct="0">
              <a:defRPr sz="1600">
                <a:solidFill>
                  <a:srgbClr val="000000"/>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 W3"/>
                <a:cs typeface="ヒラギノ角ゴ Pro W3"/>
              </a:defRPr>
            </a:lvl9pPr>
          </a:lstStyle>
          <a:p>
            <a:pPr algn="ctr" eaLnBrk="1" hangingPunct="1"/>
            <a:r>
              <a:rPr lang="de-DE" altLang="de-DE" sz="1200" dirty="0" smtClean="0">
                <a:solidFill>
                  <a:prstClr val="white"/>
                </a:solidFill>
                <a:latin typeface="+mn-lt"/>
                <a:cs typeface="Arial" panose="020B0604020202020204" pitchFamily="34" charset="0"/>
              </a:rPr>
              <a:t>www.iit-berlin.de/en</a:t>
            </a:r>
          </a:p>
          <a:p>
            <a:pPr algn="ctr" eaLnBrk="1" hangingPunct="1"/>
            <a:r>
              <a:rPr lang="de-DE" altLang="de-DE" sz="1200" dirty="0" err="1" smtClean="0">
                <a:solidFill>
                  <a:prstClr val="white"/>
                </a:solidFill>
                <a:latin typeface="+mn-lt"/>
                <a:cs typeface="Arial" panose="020B0604020202020204" pitchFamily="34" charset="0"/>
              </a:rPr>
              <a:t>Contact</a:t>
            </a:r>
            <a:r>
              <a:rPr lang="de-DE" altLang="de-DE" sz="1200" dirty="0" smtClean="0">
                <a:solidFill>
                  <a:prstClr val="white"/>
                </a:solidFill>
                <a:latin typeface="+mn-lt"/>
                <a:cs typeface="Arial" panose="020B0604020202020204" pitchFamily="34" charset="0"/>
              </a:rPr>
              <a:t>: bovenschulte@iit-berlin.de</a:t>
            </a:r>
            <a:endParaRPr lang="de-DE" altLang="de-DE" sz="1200" dirty="0">
              <a:solidFill>
                <a:prstClr val="white"/>
              </a:solidFill>
              <a:latin typeface="+mn-lt"/>
              <a:cs typeface="Arial" panose="020B0604020202020204" pitchFamily="34" charset="0"/>
            </a:endParaRPr>
          </a:p>
        </p:txBody>
      </p:sp>
      <p:pic>
        <p:nvPicPr>
          <p:cNvPr id="3" name="Grafik 2"/>
          <p:cNvPicPr>
            <a:picLocks noChangeAspect="1"/>
          </p:cNvPicPr>
          <p:nvPr userDrawn="1"/>
        </p:nvPicPr>
        <p:blipFill rotWithShape="1">
          <a:blip r:embed="rId3" cstate="print">
            <a:extLst>
              <a:ext uri="{28A0092B-C50C-407E-A947-70E740481C1C}">
                <a14:useLocalDpi xmlns:a14="http://schemas.microsoft.com/office/drawing/2010/main" val="0"/>
              </a:ext>
            </a:extLst>
          </a:blip>
          <a:srcRect r="61025"/>
          <a:stretch/>
        </p:blipFill>
        <p:spPr>
          <a:xfrm>
            <a:off x="3454637" y="2283718"/>
            <a:ext cx="829331" cy="482262"/>
          </a:xfrm>
          <a:prstGeom prst="rect">
            <a:avLst/>
          </a:prstGeom>
        </p:spPr>
      </p:pic>
    </p:spTree>
    <p:extLst>
      <p:ext uri="{BB962C8B-B14F-4D97-AF65-F5344CB8AC3E}">
        <p14:creationId xmlns:p14="http://schemas.microsoft.com/office/powerpoint/2010/main" val="7125586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Abschnitts-&#10;überschrift">
    <p:spTree>
      <p:nvGrpSpPr>
        <p:cNvPr id="1" name=""/>
        <p:cNvGrpSpPr/>
        <p:nvPr/>
      </p:nvGrpSpPr>
      <p:grpSpPr>
        <a:xfrm>
          <a:off x="0" y="0"/>
          <a:ext cx="0" cy="0"/>
          <a:chOff x="0" y="0"/>
          <a:chExt cx="0" cy="0"/>
        </a:xfrm>
      </p:grpSpPr>
      <p:sp>
        <p:nvSpPr>
          <p:cNvPr id="9" name="Untertitel 2"/>
          <p:cNvSpPr>
            <a:spLocks noGrp="1"/>
          </p:cNvSpPr>
          <p:nvPr>
            <p:ph type="subTitle" idx="1" hasCustomPrompt="1"/>
          </p:nvPr>
        </p:nvSpPr>
        <p:spPr>
          <a:xfrm>
            <a:off x="467544" y="2914650"/>
            <a:ext cx="8281436" cy="1314450"/>
          </a:xfrm>
          <a:prstGeom prst="rect">
            <a:avLst/>
          </a:prstGeom>
        </p:spPr>
        <p:txBody>
          <a:bodyPr/>
          <a:lstStyle>
            <a:lvl1pPr marL="0" indent="0" algn="l">
              <a:lnSpc>
                <a:spcPct val="100000"/>
              </a:lnSpc>
              <a:spcBef>
                <a:spcPts val="0"/>
              </a:spcBef>
              <a:spcAft>
                <a:spcPts val="600"/>
              </a:spcAft>
              <a:buNone/>
              <a:defRPr sz="1400"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err="1" smtClean="0"/>
              <a:t>Subtitle</a:t>
            </a:r>
            <a:r>
              <a:rPr lang="de-DE" dirty="0" smtClean="0"/>
              <a:t> – </a:t>
            </a:r>
            <a:r>
              <a:rPr lang="de-DE" dirty="0" err="1" smtClean="0"/>
              <a:t>click</a:t>
            </a:r>
            <a:r>
              <a:rPr lang="de-DE" dirty="0" smtClean="0"/>
              <a:t> </a:t>
            </a:r>
            <a:r>
              <a:rPr lang="de-DE" dirty="0" err="1" smtClean="0"/>
              <a:t>for</a:t>
            </a:r>
            <a:r>
              <a:rPr lang="de-DE" dirty="0" smtClean="0"/>
              <a:t> </a:t>
            </a:r>
            <a:r>
              <a:rPr lang="de-DE" dirty="0" err="1" smtClean="0"/>
              <a:t>chang</a:t>
            </a:r>
            <a:endParaRPr lang="de-DE" dirty="0"/>
          </a:p>
        </p:txBody>
      </p:sp>
      <p:sp>
        <p:nvSpPr>
          <p:cNvPr id="10" name="Rechteck 9"/>
          <p:cNvSpPr/>
          <p:nvPr userDrawn="1"/>
        </p:nvSpPr>
        <p:spPr>
          <a:xfrm>
            <a:off x="0" y="1275606"/>
            <a:ext cx="89756" cy="38678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a:off x="0" y="0"/>
            <a:ext cx="89756" cy="1275606"/>
          </a:xfrm>
          <a:prstGeom prst="rect">
            <a:avLst/>
          </a:prstGeom>
          <a:solidFill>
            <a:srgbClr val="DB9D8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elplatzhalter 1"/>
          <p:cNvSpPr>
            <a:spLocks noGrp="1"/>
          </p:cNvSpPr>
          <p:nvPr>
            <p:ph type="title" hasCustomPrompt="1"/>
          </p:nvPr>
        </p:nvSpPr>
        <p:spPr>
          <a:xfrm>
            <a:off x="467544" y="2031690"/>
            <a:ext cx="8281436" cy="857250"/>
          </a:xfrm>
          <a:prstGeom prst="rect">
            <a:avLst/>
          </a:prstGeom>
        </p:spPr>
        <p:txBody>
          <a:bodyPr vert="horz" lIns="91440" tIns="45720" rIns="91440" bIns="45720" rtlCol="0" anchor="b" anchorCtr="0">
            <a:normAutofit/>
          </a:bodyPr>
          <a:lstStyle>
            <a:lvl1pPr>
              <a:defRPr sz="3600" spc="0" baseline="0">
                <a:solidFill>
                  <a:schemeClr val="tx2"/>
                </a:solidFill>
                <a:latin typeface="Century Gothic" panose="020B0502020202020204" pitchFamily="34" charset="0"/>
              </a:defRPr>
            </a:lvl1pPr>
          </a:lstStyle>
          <a:p>
            <a:r>
              <a:rPr lang="de-DE" dirty="0" smtClean="0"/>
              <a:t>Title – </a:t>
            </a:r>
            <a:r>
              <a:rPr lang="de-DE" dirty="0" err="1" smtClean="0"/>
              <a:t>click</a:t>
            </a:r>
            <a:r>
              <a:rPr lang="de-DE" dirty="0" smtClean="0"/>
              <a:t> </a:t>
            </a:r>
            <a:r>
              <a:rPr lang="de-DE" dirty="0" err="1" smtClean="0"/>
              <a:t>for</a:t>
            </a:r>
            <a:r>
              <a:rPr lang="de-DE" dirty="0" smtClean="0"/>
              <a:t> </a:t>
            </a:r>
            <a:r>
              <a:rPr lang="de-DE" dirty="0" err="1" smtClean="0"/>
              <a:t>change</a:t>
            </a:r>
            <a:endParaRPr lang="de-DE" dirty="0"/>
          </a:p>
        </p:txBody>
      </p:sp>
      <p:sp>
        <p:nvSpPr>
          <p:cNvPr id="14" name="Foliennummernplatzhalter 5"/>
          <p:cNvSpPr>
            <a:spLocks noGrp="1"/>
          </p:cNvSpPr>
          <p:nvPr>
            <p:ph type="sldNum" sz="quarter" idx="12"/>
          </p:nvPr>
        </p:nvSpPr>
        <p:spPr>
          <a:xfrm>
            <a:off x="7740352" y="4840003"/>
            <a:ext cx="971128" cy="152535"/>
          </a:xfrm>
        </p:spPr>
        <p:txBody>
          <a:bodyPr/>
          <a:lstStyle>
            <a:lvl1pPr algn="r">
              <a:defRPr/>
            </a:lvl1pPr>
          </a:lstStyle>
          <a:p>
            <a:fld id="{24B30719-C308-4082-8C46-77674259C394}" type="slidenum">
              <a:rPr lang="de-DE" smtClean="0"/>
              <a:pPr/>
              <a:t>‹Nr.›</a:t>
            </a:fld>
            <a:endParaRPr lang="de-DE" dirty="0"/>
          </a:p>
        </p:txBody>
      </p:sp>
      <p:sp>
        <p:nvSpPr>
          <p:cNvPr id="16" name="Datumsplatzhalter 3"/>
          <p:cNvSpPr>
            <a:spLocks noGrp="1"/>
          </p:cNvSpPr>
          <p:nvPr>
            <p:ph type="dt" sz="half" idx="10"/>
          </p:nvPr>
        </p:nvSpPr>
        <p:spPr>
          <a:xfrm>
            <a:off x="467544" y="4855651"/>
            <a:ext cx="1728192" cy="146369"/>
          </a:xfrm>
        </p:spPr>
        <p:txBody>
          <a:bodyPr/>
          <a:lstStyle/>
          <a:p>
            <a:fld id="{40021C88-F45B-442B-BA8F-5FBEC0785C45}" type="datetime4">
              <a:rPr lang="de-DE" smtClean="0"/>
              <a:t>27. August 2023</a:t>
            </a:fld>
            <a:endParaRPr lang="de-DE" dirty="0"/>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33773" y="428275"/>
            <a:ext cx="1317214" cy="28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928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Abschnitts-&#10;überschrift">
    <p:spTree>
      <p:nvGrpSpPr>
        <p:cNvPr id="1" name=""/>
        <p:cNvGrpSpPr/>
        <p:nvPr/>
      </p:nvGrpSpPr>
      <p:grpSpPr>
        <a:xfrm>
          <a:off x="0" y="0"/>
          <a:ext cx="0" cy="0"/>
          <a:chOff x="0" y="0"/>
          <a:chExt cx="0" cy="0"/>
        </a:xfrm>
      </p:grpSpPr>
      <p:pic>
        <p:nvPicPr>
          <p:cNvPr id="6" name="Picture 2" descr="C:\Users\hornbostel\Desktop\43_iit-1039_Fotolia_178798428_M_Quelle Kopi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userDrawn="1"/>
        </p:nvSpPr>
        <p:spPr>
          <a:xfrm>
            <a:off x="0" y="0"/>
            <a:ext cx="395536"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Notizenplatzhalter 4"/>
          <p:cNvSpPr>
            <a:spLocks noGrp="1"/>
          </p:cNvSpPr>
          <p:nvPr>
            <p:ph type="body" sz="quarter" idx="3" hasCustomPrompt="1"/>
          </p:nvPr>
        </p:nvSpPr>
        <p:spPr>
          <a:xfrm>
            <a:off x="4572000" y="627534"/>
            <a:ext cx="4032448" cy="2308324"/>
          </a:xfrm>
          <a:prstGeom prst="wedgeRectCallout">
            <a:avLst>
              <a:gd name="adj1" fmla="val -59232"/>
              <a:gd name="adj2" fmla="val 45052"/>
            </a:avLst>
          </a:prstGeom>
          <a:ln w="6350">
            <a:solidFill>
              <a:schemeClr val="accent1">
                <a:shade val="50000"/>
              </a:schemeClr>
            </a:solidFill>
          </a:ln>
        </p:spPr>
        <p:txBody>
          <a:bodyPr vert="horz" wrap="square" lIns="91440" tIns="45720" rIns="91440" bIns="45720" rtlCol="0">
            <a:spAutoFit/>
          </a:bodyPr>
          <a:lstStyle>
            <a:lvl1pPr marL="0" indent="0" algn="r">
              <a:lnSpc>
                <a:spcPct val="100000"/>
              </a:lnSpc>
              <a:buNone/>
              <a:defRPr sz="3600" cap="all" baseline="0">
                <a:solidFill>
                  <a:schemeClr val="tx2"/>
                </a:solidFill>
                <a:latin typeface="Century Gothic" panose="020B0502020202020204" pitchFamily="34" charset="0"/>
              </a:defRPr>
            </a:lvl1pPr>
          </a:lstStyle>
          <a:p>
            <a:pPr algn="r"/>
            <a:r>
              <a:rPr lang="de-DE" dirty="0" smtClean="0"/>
              <a:t>Kapitel-headline </a:t>
            </a:r>
            <a:br>
              <a:rPr lang="de-DE" dirty="0" smtClean="0"/>
            </a:br>
            <a:r>
              <a:rPr lang="de-DE" dirty="0" smtClean="0"/>
              <a:t>durch Klicken bearbeiten</a:t>
            </a:r>
            <a:endParaRPr lang="de-DE" sz="3600" cap="all" baseline="0" dirty="0">
              <a:solidFill>
                <a:schemeClr val="tx2"/>
              </a:solidFill>
              <a:latin typeface="Century Gothic" panose="020B0502020202020204" pitchFamily="34" charset="0"/>
            </a:endParaRPr>
          </a:p>
        </p:txBody>
      </p:sp>
      <p:sp>
        <p:nvSpPr>
          <p:cNvPr id="2" name="Rechteck 1"/>
          <p:cNvSpPr/>
          <p:nvPr userDrawn="1"/>
        </p:nvSpPr>
        <p:spPr>
          <a:xfrm rot="5400000" flipV="1">
            <a:off x="8169119" y="3547792"/>
            <a:ext cx="1518875" cy="430887"/>
          </a:xfrm>
          <a:prstGeom prst="rect">
            <a:avLst/>
          </a:prstGeom>
        </p:spPr>
        <p:txBody>
          <a:bodyPr wrap="square">
            <a:spAutoFit/>
          </a:bodyPr>
          <a:lstStyle/>
          <a:p>
            <a:r>
              <a:rPr lang="de-DE" sz="1100" dirty="0" err="1" smtClean="0">
                <a:solidFill>
                  <a:schemeClr val="bg1">
                    <a:lumMod val="65000"/>
                  </a:schemeClr>
                </a:solidFill>
              </a:rPr>
              <a:t>Fotolia</a:t>
            </a:r>
            <a:r>
              <a:rPr lang="de-DE" sz="1100" dirty="0" smtClean="0">
                <a:solidFill>
                  <a:schemeClr val="bg1">
                    <a:lumMod val="65000"/>
                  </a:schemeClr>
                </a:solidFill>
              </a:rPr>
              <a:t>/</a:t>
            </a:r>
            <a:br>
              <a:rPr lang="de-DE" sz="1100" dirty="0" smtClean="0">
                <a:solidFill>
                  <a:schemeClr val="bg1">
                    <a:lumMod val="65000"/>
                  </a:schemeClr>
                </a:solidFill>
              </a:rPr>
            </a:br>
            <a:r>
              <a:rPr lang="de-DE" sz="1100" dirty="0" err="1" smtClean="0">
                <a:solidFill>
                  <a:schemeClr val="bg1">
                    <a:lumMod val="65000"/>
                  </a:schemeClr>
                </a:solidFill>
              </a:rPr>
              <a:t>Руслан</a:t>
            </a:r>
            <a:r>
              <a:rPr lang="de-DE" sz="1100" dirty="0" smtClean="0">
                <a:solidFill>
                  <a:schemeClr val="bg1">
                    <a:lumMod val="65000"/>
                  </a:schemeClr>
                </a:solidFill>
              </a:rPr>
              <a:t> </a:t>
            </a:r>
            <a:r>
              <a:rPr lang="de-DE" sz="1100" dirty="0" err="1" smtClean="0">
                <a:solidFill>
                  <a:schemeClr val="bg1">
                    <a:lumMod val="65000"/>
                  </a:schemeClr>
                </a:solidFill>
              </a:rPr>
              <a:t>Бородин</a:t>
            </a:r>
            <a:endParaRPr lang="de-DE" sz="1100" dirty="0">
              <a:solidFill>
                <a:schemeClr val="bg1">
                  <a:lumMod val="65000"/>
                </a:schemeClr>
              </a:solidFill>
            </a:endParaRPr>
          </a:p>
        </p:txBody>
      </p:sp>
    </p:spTree>
    <p:extLst>
      <p:ext uri="{BB962C8B-B14F-4D97-AF65-F5344CB8AC3E}">
        <p14:creationId xmlns:p14="http://schemas.microsoft.com/office/powerpoint/2010/main" val="10933858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pic>
        <p:nvPicPr>
          <p:cNvPr id="24" name="Picture 4" descr="C:\Users\hornbostel\Desktop\43_iit_1093shutterstock_119131771 Kopi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578" t="8942"/>
          <a:stretch/>
        </p:blipFill>
        <p:spPr bwMode="auto">
          <a:xfrm>
            <a:off x="0" y="-452585"/>
            <a:ext cx="9180512" cy="561152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Rechteck 32"/>
          <p:cNvSpPr/>
          <p:nvPr userDrawn="1"/>
        </p:nvSpPr>
        <p:spPr>
          <a:xfrm>
            <a:off x="0" y="-1"/>
            <a:ext cx="395536" cy="51589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10" name="Notizenplatzhalter 4"/>
          <p:cNvSpPr>
            <a:spLocks noGrp="1"/>
          </p:cNvSpPr>
          <p:nvPr>
            <p:ph type="body" sz="quarter" idx="3" hasCustomPrompt="1"/>
          </p:nvPr>
        </p:nvSpPr>
        <p:spPr>
          <a:xfrm>
            <a:off x="5004048" y="681540"/>
            <a:ext cx="3204356" cy="2862322"/>
          </a:xfrm>
          <a:prstGeom prst="wedgeRectCallout">
            <a:avLst>
              <a:gd name="adj1" fmla="val -38421"/>
              <a:gd name="adj2" fmla="val 62238"/>
            </a:avLst>
          </a:prstGeom>
          <a:ln w="6350">
            <a:solidFill>
              <a:schemeClr val="accent3"/>
            </a:solidFill>
          </a:ln>
        </p:spPr>
        <p:txBody>
          <a:bodyPr vert="horz" lIns="91440" tIns="45720" rIns="91440" bIns="45720" rtlCol="0">
            <a:spAutoFit/>
          </a:bodyPr>
          <a:lstStyle>
            <a:lvl1pPr marL="0" indent="0" algn="r">
              <a:lnSpc>
                <a:spcPct val="100000"/>
              </a:lnSpc>
              <a:buNone/>
              <a:defRPr sz="3600" cap="all" baseline="0">
                <a:solidFill>
                  <a:schemeClr val="accent3"/>
                </a:solidFill>
                <a:latin typeface="Century Gothic" panose="020B0502020202020204" pitchFamily="34" charset="0"/>
              </a:defRPr>
            </a:lvl1pPr>
          </a:lstStyle>
          <a:p>
            <a:pPr algn="r"/>
            <a:r>
              <a:rPr lang="de-DE" dirty="0" smtClean="0"/>
              <a:t>Kapitel-headline </a:t>
            </a:r>
            <a:br>
              <a:rPr lang="de-DE" dirty="0" smtClean="0"/>
            </a:br>
            <a:r>
              <a:rPr lang="de-DE" dirty="0" smtClean="0"/>
              <a:t>durch Klicken bearbeiten</a:t>
            </a:r>
            <a:endParaRPr lang="de-DE" sz="3600" cap="all" baseline="0" dirty="0">
              <a:solidFill>
                <a:schemeClr val="tx2"/>
              </a:solidFill>
              <a:latin typeface="Century Gothic" panose="020B0502020202020204" pitchFamily="34" charset="0"/>
            </a:endParaRPr>
          </a:p>
        </p:txBody>
      </p:sp>
      <p:sp>
        <p:nvSpPr>
          <p:cNvPr id="5" name="Rechteck 4"/>
          <p:cNvSpPr/>
          <p:nvPr userDrawn="1"/>
        </p:nvSpPr>
        <p:spPr>
          <a:xfrm rot="5400000" flipV="1">
            <a:off x="8191840" y="4253258"/>
            <a:ext cx="1518875" cy="261610"/>
          </a:xfrm>
          <a:prstGeom prst="rect">
            <a:avLst/>
          </a:prstGeom>
        </p:spPr>
        <p:txBody>
          <a:bodyPr wrap="square">
            <a:spAutoFit/>
          </a:bodyPr>
          <a:lstStyle/>
          <a:p>
            <a:r>
              <a:rPr lang="de-DE" sz="1100" dirty="0" err="1" smtClean="0">
                <a:solidFill>
                  <a:schemeClr val="bg1">
                    <a:lumMod val="65000"/>
                  </a:schemeClr>
                </a:solidFill>
              </a:rPr>
              <a:t>Shutterstock</a:t>
            </a:r>
            <a:endParaRPr lang="de-DE" sz="1100" dirty="0">
              <a:solidFill>
                <a:schemeClr val="bg1">
                  <a:lumMod val="65000"/>
                </a:schemeClr>
              </a:solidFill>
            </a:endParaRPr>
          </a:p>
        </p:txBody>
      </p:sp>
    </p:spTree>
    <p:extLst>
      <p:ext uri="{BB962C8B-B14F-4D97-AF65-F5344CB8AC3E}">
        <p14:creationId xmlns:p14="http://schemas.microsoft.com/office/powerpoint/2010/main" val="1255685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bschnitts-&#10;überschrift">
    <p:spTree>
      <p:nvGrpSpPr>
        <p:cNvPr id="1" name=""/>
        <p:cNvGrpSpPr/>
        <p:nvPr/>
      </p:nvGrpSpPr>
      <p:grpSpPr>
        <a:xfrm>
          <a:off x="0" y="0"/>
          <a:ext cx="0" cy="0"/>
          <a:chOff x="0" y="0"/>
          <a:chExt cx="0" cy="0"/>
        </a:xfrm>
      </p:grpSpPr>
      <p:pic>
        <p:nvPicPr>
          <p:cNvPr id="5123" name="Picture 3" descr="C:\Users\hornbostel\Desktop\43_digitalisierung-ThinkstockPhotos-524897688 Kopi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2037"/>
          <a:stretch/>
        </p:blipFill>
        <p:spPr bwMode="auto">
          <a:xfrm>
            <a:off x="359024" y="0"/>
            <a:ext cx="8784976" cy="5164038"/>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userDrawn="1"/>
        </p:nvSpPr>
        <p:spPr>
          <a:xfrm>
            <a:off x="17748" y="-236562"/>
            <a:ext cx="9540552" cy="2193708"/>
          </a:xfrm>
          <a:prstGeom prst="rect">
            <a:avLst/>
          </a:prstGeom>
          <a:solidFill>
            <a:schemeClr val="bg1">
              <a:alpha val="44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userDrawn="1"/>
        </p:nvSpPr>
        <p:spPr>
          <a:xfrm>
            <a:off x="0" y="0"/>
            <a:ext cx="39553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2"/>
              </a:solidFill>
            </a:endParaRPr>
          </a:p>
        </p:txBody>
      </p:sp>
      <p:sp>
        <p:nvSpPr>
          <p:cNvPr id="11" name="Notizenplatzhalter 4"/>
          <p:cNvSpPr>
            <a:spLocks noGrp="1"/>
          </p:cNvSpPr>
          <p:nvPr>
            <p:ph type="body" sz="quarter" idx="3" hasCustomPrompt="1"/>
          </p:nvPr>
        </p:nvSpPr>
        <p:spPr>
          <a:xfrm>
            <a:off x="4427984" y="357504"/>
            <a:ext cx="4392488" cy="1754326"/>
          </a:xfrm>
          <a:prstGeom prst="wedgeRectCallout">
            <a:avLst>
              <a:gd name="adj1" fmla="val -58695"/>
              <a:gd name="adj2" fmla="val 43655"/>
            </a:avLst>
          </a:prstGeom>
          <a:ln w="6350">
            <a:solidFill>
              <a:schemeClr val="accent2"/>
            </a:solidFill>
          </a:ln>
        </p:spPr>
        <p:txBody>
          <a:bodyPr vert="horz" wrap="square" lIns="91440" tIns="45720" rIns="91440" bIns="45720" rtlCol="0">
            <a:spAutoFit/>
          </a:bodyPr>
          <a:lstStyle>
            <a:lvl1pPr marL="0" indent="0" algn="r">
              <a:lnSpc>
                <a:spcPct val="100000"/>
              </a:lnSpc>
              <a:buNone/>
              <a:defRPr sz="3600" cap="all" baseline="0">
                <a:solidFill>
                  <a:schemeClr val="accent2"/>
                </a:solidFill>
                <a:latin typeface="Century Gothic" panose="020B0502020202020204" pitchFamily="34" charset="0"/>
              </a:defRPr>
            </a:lvl1pPr>
          </a:lstStyle>
          <a:p>
            <a:pPr algn="r"/>
            <a:r>
              <a:rPr lang="de-DE" dirty="0" smtClean="0"/>
              <a:t>Kapitel-headline </a:t>
            </a:r>
            <a:br>
              <a:rPr lang="de-DE" dirty="0" smtClean="0"/>
            </a:br>
            <a:r>
              <a:rPr lang="de-DE" dirty="0" smtClean="0"/>
              <a:t>durch Klicken bearbeiten</a:t>
            </a:r>
            <a:endParaRPr lang="de-DE" sz="3600" cap="all" baseline="0" dirty="0">
              <a:solidFill>
                <a:schemeClr val="tx2"/>
              </a:solidFill>
              <a:latin typeface="Century Gothic" panose="020B0502020202020204" pitchFamily="34" charset="0"/>
            </a:endParaRPr>
          </a:p>
        </p:txBody>
      </p:sp>
      <p:sp>
        <p:nvSpPr>
          <p:cNvPr id="9" name="Rechteck 8"/>
          <p:cNvSpPr/>
          <p:nvPr userDrawn="1"/>
        </p:nvSpPr>
        <p:spPr>
          <a:xfrm rot="5400000" flipV="1">
            <a:off x="8191840" y="4218938"/>
            <a:ext cx="1518875" cy="261610"/>
          </a:xfrm>
          <a:prstGeom prst="rect">
            <a:avLst/>
          </a:prstGeom>
        </p:spPr>
        <p:txBody>
          <a:bodyPr wrap="square">
            <a:spAutoFit/>
          </a:bodyPr>
          <a:lstStyle/>
          <a:p>
            <a:r>
              <a:rPr lang="de-DE" sz="1100" dirty="0" err="1" smtClean="0">
                <a:solidFill>
                  <a:schemeClr val="bg1">
                    <a:lumMod val="65000"/>
                  </a:schemeClr>
                </a:solidFill>
              </a:rPr>
              <a:t>Thinkstock</a:t>
            </a:r>
            <a:r>
              <a:rPr lang="de-DE" sz="1100" dirty="0" smtClean="0">
                <a:solidFill>
                  <a:schemeClr val="bg1">
                    <a:lumMod val="65000"/>
                  </a:schemeClr>
                </a:solidFill>
              </a:rPr>
              <a:t>/</a:t>
            </a:r>
            <a:r>
              <a:rPr lang="de-DE" sz="1100" dirty="0" err="1" smtClean="0">
                <a:solidFill>
                  <a:schemeClr val="bg1">
                    <a:lumMod val="65000"/>
                  </a:schemeClr>
                </a:solidFill>
              </a:rPr>
              <a:t>cofotoisme</a:t>
            </a:r>
            <a:endParaRPr lang="de-DE" sz="1100" dirty="0">
              <a:solidFill>
                <a:schemeClr val="bg1">
                  <a:lumMod val="65000"/>
                </a:schemeClr>
              </a:solidFill>
            </a:endParaRPr>
          </a:p>
        </p:txBody>
      </p:sp>
    </p:spTree>
    <p:extLst>
      <p:ext uri="{BB962C8B-B14F-4D97-AF65-F5344CB8AC3E}">
        <p14:creationId xmlns:p14="http://schemas.microsoft.com/office/powerpoint/2010/main" val="33566316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bschnitts-&#10;überschrift">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098" r="813"/>
          <a:stretch/>
        </p:blipFill>
        <p:spPr bwMode="auto">
          <a:xfrm>
            <a:off x="395536" y="-20538"/>
            <a:ext cx="8784976" cy="55446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Rechteck 15"/>
          <p:cNvSpPr/>
          <p:nvPr userDrawn="1"/>
        </p:nvSpPr>
        <p:spPr>
          <a:xfrm>
            <a:off x="0" y="-16022"/>
            <a:ext cx="395536" cy="554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7" name="Notizenplatzhalter 4"/>
          <p:cNvSpPr>
            <a:spLocks noGrp="1"/>
          </p:cNvSpPr>
          <p:nvPr>
            <p:ph type="body" sz="quarter" idx="3" hasCustomPrompt="1"/>
          </p:nvPr>
        </p:nvSpPr>
        <p:spPr>
          <a:xfrm>
            <a:off x="1763688" y="627534"/>
            <a:ext cx="2160240" cy="646331"/>
          </a:xfrm>
          <a:prstGeom prst="wedgeRectCallout">
            <a:avLst>
              <a:gd name="adj1" fmla="val 44157"/>
              <a:gd name="adj2" fmla="val 141775"/>
            </a:avLst>
          </a:prstGeom>
          <a:ln w="6350">
            <a:solidFill>
              <a:schemeClr val="accent1"/>
            </a:solidFill>
          </a:ln>
        </p:spPr>
        <p:txBody>
          <a:bodyPr vert="horz" wrap="square" lIns="91440" tIns="45720" rIns="91440" bIns="45720" rtlCol="0" anchor="b" anchorCtr="0">
            <a:spAutoFit/>
          </a:bodyPr>
          <a:lstStyle>
            <a:lvl1pPr marL="0" indent="0" algn="r">
              <a:lnSpc>
                <a:spcPct val="100000"/>
              </a:lnSpc>
              <a:buNone/>
              <a:defRPr sz="3600" cap="all" baseline="0">
                <a:solidFill>
                  <a:schemeClr val="accent1"/>
                </a:solidFill>
                <a:latin typeface="Century Gothic" panose="020B0502020202020204" pitchFamily="34" charset="0"/>
              </a:defRPr>
            </a:lvl1pPr>
          </a:lstStyle>
          <a:p>
            <a:pPr algn="r"/>
            <a:r>
              <a:rPr lang="de-DE" dirty="0" smtClean="0"/>
              <a:t>Kapitel</a:t>
            </a:r>
            <a:endParaRPr lang="de-DE" sz="3600" cap="all" baseline="0" dirty="0">
              <a:solidFill>
                <a:schemeClr val="tx2"/>
              </a:solidFill>
              <a:latin typeface="Century Gothic" panose="020B0502020202020204" pitchFamily="34" charset="0"/>
            </a:endParaRPr>
          </a:p>
        </p:txBody>
      </p:sp>
      <p:sp>
        <p:nvSpPr>
          <p:cNvPr id="5" name="Rechteck 4"/>
          <p:cNvSpPr/>
          <p:nvPr userDrawn="1"/>
        </p:nvSpPr>
        <p:spPr>
          <a:xfrm rot="5400000" flipV="1">
            <a:off x="8253758" y="4618356"/>
            <a:ext cx="1518875" cy="261610"/>
          </a:xfrm>
          <a:prstGeom prst="rect">
            <a:avLst/>
          </a:prstGeom>
        </p:spPr>
        <p:txBody>
          <a:bodyPr wrap="square">
            <a:spAutoFit/>
          </a:bodyPr>
          <a:lstStyle/>
          <a:p>
            <a:r>
              <a:rPr lang="de-DE" sz="1100" dirty="0" err="1" smtClean="0">
                <a:solidFill>
                  <a:schemeClr val="bg1">
                    <a:lumMod val="65000"/>
                  </a:schemeClr>
                </a:solidFill>
              </a:rPr>
              <a:t>Fotolia</a:t>
            </a:r>
            <a:r>
              <a:rPr lang="de-DE" sz="1100" dirty="0" smtClean="0">
                <a:solidFill>
                  <a:schemeClr val="bg1">
                    <a:lumMod val="65000"/>
                  </a:schemeClr>
                </a:solidFill>
              </a:rPr>
              <a:t>/</a:t>
            </a:r>
            <a:r>
              <a:rPr lang="de-DE" sz="1100" dirty="0" err="1" smtClean="0">
                <a:solidFill>
                  <a:schemeClr val="bg1">
                    <a:lumMod val="65000"/>
                  </a:schemeClr>
                </a:solidFill>
              </a:rPr>
              <a:t>mrcats</a:t>
            </a:r>
            <a:endParaRPr lang="de-DE" sz="1100" dirty="0">
              <a:solidFill>
                <a:schemeClr val="bg1">
                  <a:lumMod val="65000"/>
                </a:schemeClr>
              </a:solidFill>
            </a:endParaRPr>
          </a:p>
        </p:txBody>
      </p:sp>
    </p:spTree>
    <p:extLst>
      <p:ext uri="{BB962C8B-B14F-4D97-AF65-F5344CB8AC3E}">
        <p14:creationId xmlns:p14="http://schemas.microsoft.com/office/powerpoint/2010/main" val="41322086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Abschnitts-&#10;überschrift">
    <p:spTree>
      <p:nvGrpSpPr>
        <p:cNvPr id="1" name=""/>
        <p:cNvGrpSpPr/>
        <p:nvPr/>
      </p:nvGrpSpPr>
      <p:grpSpPr>
        <a:xfrm>
          <a:off x="0" y="0"/>
          <a:ext cx="0" cy="0"/>
          <a:chOff x="0" y="0"/>
          <a:chExt cx="0" cy="0"/>
        </a:xfrm>
      </p:grpSpPr>
      <p:sp>
        <p:nvSpPr>
          <p:cNvPr id="2" name="Rechteck 1"/>
          <p:cNvSpPr/>
          <p:nvPr userDrawn="1"/>
        </p:nvSpPr>
        <p:spPr>
          <a:xfrm>
            <a:off x="369426" y="0"/>
            <a:ext cx="8774574" cy="6275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C:\Users\hornbostel\Desktop\astronaut-1849401_1280.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233" t="-311" r="3314" b="11427"/>
          <a:stretch/>
        </p:blipFill>
        <p:spPr bwMode="auto">
          <a:xfrm>
            <a:off x="396552" y="123478"/>
            <a:ext cx="8747448" cy="5040560"/>
          </a:xfrm>
          <a:prstGeom prst="rect">
            <a:avLst/>
          </a:prstGeom>
          <a:noFill/>
          <a:extLst>
            <a:ext uri="{909E8E84-426E-40DD-AFC4-6F175D3DCCD1}">
              <a14:hiddenFill xmlns:a14="http://schemas.microsoft.com/office/drawing/2010/main">
                <a:solidFill>
                  <a:srgbClr val="FFFFFF"/>
                </a:solidFill>
              </a14:hiddenFill>
            </a:ext>
          </a:extLst>
        </p:spPr>
      </p:pic>
      <p:sp>
        <p:nvSpPr>
          <p:cNvPr id="16" name="Rechteck 15"/>
          <p:cNvSpPr/>
          <p:nvPr userDrawn="1"/>
        </p:nvSpPr>
        <p:spPr>
          <a:xfrm>
            <a:off x="0" y="0"/>
            <a:ext cx="39553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8" name="Titelplatzhalter 1"/>
          <p:cNvSpPr>
            <a:spLocks noGrp="1"/>
          </p:cNvSpPr>
          <p:nvPr>
            <p:ph type="title" hasCustomPrompt="1"/>
          </p:nvPr>
        </p:nvSpPr>
        <p:spPr>
          <a:xfrm>
            <a:off x="1763688" y="751012"/>
            <a:ext cx="2448716" cy="646331"/>
          </a:xfrm>
          <a:prstGeom prst="wedgeRectCallout">
            <a:avLst>
              <a:gd name="adj1" fmla="val 63593"/>
              <a:gd name="adj2" fmla="val -1161"/>
            </a:avLst>
          </a:prstGeom>
          <a:ln w="6350">
            <a:solidFill>
              <a:schemeClr val="bg1"/>
            </a:solidFill>
          </a:ln>
        </p:spPr>
        <p:txBody>
          <a:bodyPr vert="horz" wrap="square" lIns="91440" tIns="45720" rIns="91440" bIns="45720" rtlCol="0" anchor="t" anchorCtr="0">
            <a:spAutoFit/>
          </a:bodyPr>
          <a:lstStyle>
            <a:lvl1pPr>
              <a:defRPr sz="3600" spc="0">
                <a:solidFill>
                  <a:schemeClr val="bg1"/>
                </a:solidFill>
                <a:latin typeface="Century Gothic" panose="020B0502020202020204" pitchFamily="34" charset="0"/>
              </a:defRPr>
            </a:lvl1pPr>
          </a:lstStyle>
          <a:p>
            <a:r>
              <a:rPr lang="de-DE" smtClean="0"/>
              <a:t>Kapitel</a:t>
            </a:r>
            <a:endParaRPr lang="de-DE" dirty="0"/>
          </a:p>
        </p:txBody>
      </p:sp>
      <p:sp>
        <p:nvSpPr>
          <p:cNvPr id="6" name="Rechteck 5"/>
          <p:cNvSpPr/>
          <p:nvPr userDrawn="1"/>
        </p:nvSpPr>
        <p:spPr>
          <a:xfrm rot="5400000" flipV="1">
            <a:off x="8191840" y="4208495"/>
            <a:ext cx="1518875" cy="261610"/>
          </a:xfrm>
          <a:prstGeom prst="rect">
            <a:avLst/>
          </a:prstGeom>
        </p:spPr>
        <p:txBody>
          <a:bodyPr wrap="square">
            <a:spAutoFit/>
          </a:bodyPr>
          <a:lstStyle/>
          <a:p>
            <a:r>
              <a:rPr lang="de-DE" sz="1100" dirty="0" err="1" smtClean="0">
                <a:solidFill>
                  <a:schemeClr val="tx1">
                    <a:lumMod val="50000"/>
                    <a:lumOff val="50000"/>
                  </a:schemeClr>
                </a:solidFill>
              </a:rPr>
              <a:t>Fotolia</a:t>
            </a:r>
            <a:r>
              <a:rPr lang="de-DE" sz="1100" dirty="0" smtClean="0">
                <a:solidFill>
                  <a:schemeClr val="tx1">
                    <a:lumMod val="50000"/>
                    <a:lumOff val="50000"/>
                  </a:schemeClr>
                </a:solidFill>
              </a:rPr>
              <a:t>/</a:t>
            </a:r>
            <a:r>
              <a:rPr lang="de-DE" sz="1100" dirty="0" err="1" smtClean="0">
                <a:solidFill>
                  <a:schemeClr val="tx1">
                    <a:lumMod val="50000"/>
                    <a:lumOff val="50000"/>
                  </a:schemeClr>
                </a:solidFill>
              </a:rPr>
              <a:t>Fotomek</a:t>
            </a:r>
            <a:endParaRPr lang="de-DE" sz="1100" dirty="0">
              <a:solidFill>
                <a:schemeClr val="tx1">
                  <a:lumMod val="50000"/>
                  <a:lumOff val="50000"/>
                </a:schemeClr>
              </a:solidFill>
            </a:endParaRPr>
          </a:p>
        </p:txBody>
      </p:sp>
    </p:spTree>
    <p:extLst>
      <p:ext uri="{BB962C8B-B14F-4D97-AF65-F5344CB8AC3E}">
        <p14:creationId xmlns:p14="http://schemas.microsoft.com/office/powerpoint/2010/main" val="24236861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Abschnitts-&#10;überschrift">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790"/>
          <a:stretch/>
        </p:blipFill>
        <p:spPr bwMode="auto">
          <a:xfrm>
            <a:off x="251520" y="-24568"/>
            <a:ext cx="9000999" cy="5188606"/>
          </a:xfrm>
          <a:prstGeom prst="rect">
            <a:avLst/>
          </a:prstGeom>
          <a:noFill/>
          <a:extLst>
            <a:ext uri="{909E8E84-426E-40DD-AFC4-6F175D3DCCD1}">
              <a14:hiddenFill xmlns:a14="http://schemas.microsoft.com/office/drawing/2010/main">
                <a:solidFill>
                  <a:srgbClr val="FFFFFF"/>
                </a:solidFill>
              </a14:hiddenFill>
            </a:ext>
          </a:extLst>
        </p:spPr>
      </p:pic>
      <p:sp>
        <p:nvSpPr>
          <p:cNvPr id="16" name="Rechteck 15"/>
          <p:cNvSpPr/>
          <p:nvPr userDrawn="1"/>
        </p:nvSpPr>
        <p:spPr>
          <a:xfrm>
            <a:off x="0" y="0"/>
            <a:ext cx="17951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8" name="Titelplatzhalter 1"/>
          <p:cNvSpPr>
            <a:spLocks noGrp="1"/>
          </p:cNvSpPr>
          <p:nvPr>
            <p:ph type="title" hasCustomPrompt="1"/>
          </p:nvPr>
        </p:nvSpPr>
        <p:spPr>
          <a:xfrm>
            <a:off x="1763688" y="751012"/>
            <a:ext cx="2448716" cy="646331"/>
          </a:xfrm>
          <a:prstGeom prst="wedgeRectCallout">
            <a:avLst>
              <a:gd name="adj1" fmla="val 63593"/>
              <a:gd name="adj2" fmla="val -1161"/>
            </a:avLst>
          </a:prstGeom>
          <a:ln w="6350">
            <a:solidFill>
              <a:schemeClr val="bg1"/>
            </a:solidFill>
          </a:ln>
        </p:spPr>
        <p:txBody>
          <a:bodyPr vert="horz" wrap="square" lIns="91440" tIns="45720" rIns="91440" bIns="45720" rtlCol="0" anchor="t" anchorCtr="0">
            <a:spAutoFit/>
          </a:bodyPr>
          <a:lstStyle>
            <a:lvl1pPr>
              <a:defRPr sz="3600" spc="0">
                <a:solidFill>
                  <a:schemeClr val="bg1"/>
                </a:solidFill>
                <a:latin typeface="Century Gothic" panose="020B0502020202020204" pitchFamily="34" charset="0"/>
              </a:defRPr>
            </a:lvl1pPr>
          </a:lstStyle>
          <a:p>
            <a:r>
              <a:rPr lang="de-DE" smtClean="0"/>
              <a:t>Kapitel</a:t>
            </a:r>
            <a:endParaRPr lang="de-DE" dirty="0"/>
          </a:p>
        </p:txBody>
      </p:sp>
      <p:sp>
        <p:nvSpPr>
          <p:cNvPr id="6" name="Rechteck 5"/>
          <p:cNvSpPr/>
          <p:nvPr userDrawn="1"/>
        </p:nvSpPr>
        <p:spPr>
          <a:xfrm rot="5400000" flipV="1">
            <a:off x="8349918" y="4064479"/>
            <a:ext cx="1518875" cy="261610"/>
          </a:xfrm>
          <a:prstGeom prst="rect">
            <a:avLst/>
          </a:prstGeom>
        </p:spPr>
        <p:txBody>
          <a:bodyPr wrap="square">
            <a:spAutoFit/>
          </a:bodyPr>
          <a:lstStyle/>
          <a:p>
            <a:r>
              <a:rPr lang="de-DE" sz="1100" dirty="0" err="1" smtClean="0">
                <a:solidFill>
                  <a:schemeClr val="tx1">
                    <a:lumMod val="50000"/>
                    <a:lumOff val="50000"/>
                  </a:schemeClr>
                </a:solidFill>
              </a:rPr>
              <a:t>Fotolia</a:t>
            </a:r>
            <a:r>
              <a:rPr lang="de-DE" sz="1100" dirty="0" smtClean="0">
                <a:solidFill>
                  <a:schemeClr val="tx1">
                    <a:lumMod val="50000"/>
                    <a:lumOff val="50000"/>
                  </a:schemeClr>
                </a:solidFill>
              </a:rPr>
              <a:t>/</a:t>
            </a:r>
            <a:r>
              <a:rPr lang="de-DE" sz="1100" dirty="0" err="1" smtClean="0">
                <a:solidFill>
                  <a:schemeClr val="tx1">
                    <a:lumMod val="50000"/>
                    <a:lumOff val="50000"/>
                  </a:schemeClr>
                </a:solidFill>
              </a:rPr>
              <a:t>motizova</a:t>
            </a:r>
            <a:endParaRPr lang="de-DE" sz="1100" dirty="0">
              <a:solidFill>
                <a:schemeClr val="tx1">
                  <a:lumMod val="50000"/>
                  <a:lumOff val="50000"/>
                </a:schemeClr>
              </a:solidFill>
            </a:endParaRPr>
          </a:p>
        </p:txBody>
      </p:sp>
      <p:sp>
        <p:nvSpPr>
          <p:cNvPr id="7" name="Rechteck 6"/>
          <p:cNvSpPr/>
          <p:nvPr userDrawn="1"/>
        </p:nvSpPr>
        <p:spPr>
          <a:xfrm>
            <a:off x="0" y="0"/>
            <a:ext cx="395536" cy="51435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Tree>
    <p:extLst>
      <p:ext uri="{BB962C8B-B14F-4D97-AF65-F5344CB8AC3E}">
        <p14:creationId xmlns:p14="http://schemas.microsoft.com/office/powerpoint/2010/main" val="1549755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Zwei Inhalte">
    <p:spTree>
      <p:nvGrpSpPr>
        <p:cNvPr id="1" name=""/>
        <p:cNvGrpSpPr/>
        <p:nvPr/>
      </p:nvGrpSpPr>
      <p:grpSpPr>
        <a:xfrm>
          <a:off x="0" y="0"/>
          <a:ext cx="0" cy="0"/>
          <a:chOff x="0" y="0"/>
          <a:chExt cx="0" cy="0"/>
        </a:xfrm>
      </p:grpSpPr>
      <p:sp>
        <p:nvSpPr>
          <p:cNvPr id="14" name="Rechteck 13"/>
          <p:cNvSpPr/>
          <p:nvPr userDrawn="1"/>
        </p:nvSpPr>
        <p:spPr>
          <a:xfrm>
            <a:off x="0" y="1275606"/>
            <a:ext cx="89756" cy="38678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userDrawn="1"/>
        </p:nvSpPr>
        <p:spPr>
          <a:xfrm>
            <a:off x="0" y="0"/>
            <a:ext cx="89756" cy="1275606"/>
          </a:xfrm>
          <a:prstGeom prst="rect">
            <a:avLst/>
          </a:prstGeom>
          <a:solidFill>
            <a:srgbClr val="DB9D8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elplatzhalter 1"/>
          <p:cNvSpPr>
            <a:spLocks noGrp="1"/>
          </p:cNvSpPr>
          <p:nvPr>
            <p:ph type="title" hasCustomPrompt="1"/>
          </p:nvPr>
        </p:nvSpPr>
        <p:spPr>
          <a:xfrm>
            <a:off x="467544" y="209178"/>
            <a:ext cx="6552728" cy="857250"/>
          </a:xfrm>
          <a:prstGeom prst="rect">
            <a:avLst/>
          </a:prstGeom>
        </p:spPr>
        <p:txBody>
          <a:bodyPr vert="horz" lIns="91440" tIns="45720" rIns="91440" bIns="45720" rtlCol="0" anchor="b" anchorCtr="0">
            <a:noAutofit/>
          </a:bodyPr>
          <a:lstStyle>
            <a:lvl1pPr>
              <a:defRPr sz="3600" spc="0" baseline="0">
                <a:solidFill>
                  <a:schemeClr val="tx2"/>
                </a:solidFill>
                <a:latin typeface="Century Gothic" panose="020B0502020202020204" pitchFamily="34" charset="0"/>
              </a:defRPr>
            </a:lvl1pPr>
          </a:lstStyle>
          <a:p>
            <a:r>
              <a:rPr lang="de-DE" dirty="0" smtClean="0"/>
              <a:t>Folien-Headline Durch Klicken bearbeiten</a:t>
            </a:r>
            <a:endParaRPr lang="de-DE" dirty="0"/>
          </a:p>
        </p:txBody>
      </p:sp>
      <p:sp>
        <p:nvSpPr>
          <p:cNvPr id="27" name="Datumsplatzhalter 3"/>
          <p:cNvSpPr>
            <a:spLocks noGrp="1"/>
          </p:cNvSpPr>
          <p:nvPr>
            <p:ph type="dt" sz="half" idx="10"/>
          </p:nvPr>
        </p:nvSpPr>
        <p:spPr>
          <a:xfrm>
            <a:off x="467544" y="4855651"/>
            <a:ext cx="1728192" cy="146369"/>
          </a:xfrm>
        </p:spPr>
        <p:txBody>
          <a:bodyPr/>
          <a:lstStyle/>
          <a:p>
            <a:fld id="{40021C88-F45B-442B-BA8F-5FBEC0785C45}" type="datetime4">
              <a:rPr lang="en-GB" noProof="0" smtClean="0"/>
              <a:t>27 August 2023</a:t>
            </a:fld>
            <a:endParaRPr lang="en-GB" noProof="0" dirty="0"/>
          </a:p>
        </p:txBody>
      </p:sp>
      <p:sp>
        <p:nvSpPr>
          <p:cNvPr id="28" name="Foliennummernplatzhalter 5"/>
          <p:cNvSpPr>
            <a:spLocks noGrp="1"/>
          </p:cNvSpPr>
          <p:nvPr>
            <p:ph type="sldNum" sz="quarter" idx="12"/>
          </p:nvPr>
        </p:nvSpPr>
        <p:spPr>
          <a:xfrm>
            <a:off x="7740352" y="4840003"/>
            <a:ext cx="971128" cy="152535"/>
          </a:xfrm>
        </p:spPr>
        <p:txBody>
          <a:bodyPr/>
          <a:lstStyle>
            <a:lvl1pPr algn="r">
              <a:defRPr/>
            </a:lvl1pPr>
          </a:lstStyle>
          <a:p>
            <a:fld id="{24B30719-C308-4082-8C46-77674259C394}" type="slidenum">
              <a:rPr lang="de-DE" smtClean="0"/>
              <a:pPr/>
              <a:t>‹Nr.›</a:t>
            </a:fld>
            <a:endParaRPr lang="de-DE" dirty="0"/>
          </a:p>
        </p:txBody>
      </p:sp>
      <p:sp>
        <p:nvSpPr>
          <p:cNvPr id="3" name="Textplatzhalter 2"/>
          <p:cNvSpPr>
            <a:spLocks noGrp="1"/>
          </p:cNvSpPr>
          <p:nvPr>
            <p:ph type="body" sz="quarter" idx="14"/>
          </p:nvPr>
        </p:nvSpPr>
        <p:spPr>
          <a:xfrm>
            <a:off x="467544" y="1275606"/>
            <a:ext cx="8280920" cy="3456384"/>
          </a:xfrm>
        </p:spPr>
        <p:txBody>
          <a:bodyPr/>
          <a:lstStyle/>
          <a:p>
            <a:pPr lvl="0"/>
            <a:r>
              <a:rPr lang="de-DE" dirty="0" smtClean="0"/>
              <a:t>Textmasterformat bearbeiten</a:t>
            </a:r>
          </a:p>
          <a:p>
            <a:pPr lvl="1"/>
            <a:r>
              <a:rPr lang="de-DE" dirty="0" smtClean="0"/>
              <a:t>Zweite Ebene</a:t>
            </a:r>
          </a:p>
          <a:p>
            <a:pPr lvl="2"/>
            <a:r>
              <a:rPr lang="de-DE" dirty="0" smtClean="0"/>
              <a:t>Dritte Ebene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33773" y="428275"/>
            <a:ext cx="1317214" cy="28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4022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4855651"/>
            <a:ext cx="2133600" cy="146369"/>
          </a:xfrm>
          <a:prstGeom prst="rect">
            <a:avLst/>
          </a:prstGeom>
        </p:spPr>
        <p:txBody>
          <a:bodyPr vert="horz" lIns="91440" tIns="45720" rIns="91440" bIns="0" rtlCol="0" anchor="ctr"/>
          <a:lstStyle>
            <a:lvl1pPr algn="l">
              <a:defRPr lang="de-DE" sz="1000" smtClean="0">
                <a:solidFill>
                  <a:schemeClr val="tx1">
                    <a:lumMod val="65000"/>
                    <a:lumOff val="35000"/>
                  </a:schemeClr>
                </a:solidFill>
                <a:latin typeface="Arial" panose="020B0604020202020204" pitchFamily="34" charset="0"/>
                <a:cs typeface="Arial" panose="020B0604020202020204" pitchFamily="34" charset="0"/>
              </a:defRPr>
            </a:lvl1pPr>
          </a:lstStyle>
          <a:p>
            <a:fld id="{65241364-9290-4821-97AA-B19E9FCD34E6}" type="datetime4">
              <a:rPr lang="en-GB" noProof="0" smtClean="0"/>
              <a:t>27 August 2023</a:t>
            </a:fld>
            <a:endParaRPr lang="en-GB" noProof="0" dirty="0"/>
          </a:p>
        </p:txBody>
      </p:sp>
      <p:sp>
        <p:nvSpPr>
          <p:cNvPr id="5" name="Fußzeilenplatzhalter 4"/>
          <p:cNvSpPr>
            <a:spLocks noGrp="1"/>
          </p:cNvSpPr>
          <p:nvPr>
            <p:ph type="ftr" sz="quarter" idx="3"/>
          </p:nvPr>
        </p:nvSpPr>
        <p:spPr>
          <a:xfrm>
            <a:off x="3131840" y="4855651"/>
            <a:ext cx="2895600" cy="146369"/>
          </a:xfrm>
          <a:prstGeom prst="rect">
            <a:avLst/>
          </a:prstGeom>
        </p:spPr>
        <p:txBody>
          <a:bodyPr vert="horz" lIns="91440" tIns="45720" rIns="91440" bIns="0" rtlCol="0" anchor="ctr"/>
          <a:lstStyle>
            <a:lvl1pPr>
              <a:defRPr lang="de-DE" sz="1000" dirty="0">
                <a:solidFill>
                  <a:schemeClr val="tx1">
                    <a:lumMod val="65000"/>
                    <a:lumOff val="35000"/>
                  </a:schemeClr>
                </a:solidFill>
                <a:latin typeface="Arial" panose="020B0604020202020204" pitchFamily="34" charset="0"/>
                <a:cs typeface="Arial" panose="020B0604020202020204" pitchFamily="34" charset="0"/>
              </a:defRPr>
            </a:lvl1pPr>
          </a:lstStyle>
          <a:p>
            <a:pPr algn="ctr"/>
            <a:r>
              <a:rPr lang="de-DE" smtClean="0"/>
              <a:t>hart</a:t>
            </a:r>
            <a:endParaRPr lang="de-DE" dirty="0"/>
          </a:p>
        </p:txBody>
      </p:sp>
      <p:sp>
        <p:nvSpPr>
          <p:cNvPr id="6" name="Foliennummernplatzhalter 5"/>
          <p:cNvSpPr>
            <a:spLocks noGrp="1"/>
          </p:cNvSpPr>
          <p:nvPr>
            <p:ph type="sldNum" sz="quarter" idx="4"/>
          </p:nvPr>
        </p:nvSpPr>
        <p:spPr>
          <a:xfrm>
            <a:off x="6804248" y="4869199"/>
            <a:ext cx="971128" cy="127475"/>
          </a:xfrm>
          <a:prstGeom prst="rect">
            <a:avLst/>
          </a:prstGeom>
        </p:spPr>
        <p:txBody>
          <a:bodyPr vert="horz" lIns="91440" tIns="45720" rIns="91440" bIns="0" rtlCol="0" anchor="ctr"/>
          <a:lstStyle>
            <a:lvl1pPr algn="ctr">
              <a:defRPr sz="1000">
                <a:solidFill>
                  <a:schemeClr val="tx1">
                    <a:lumMod val="65000"/>
                    <a:lumOff val="35000"/>
                  </a:schemeClr>
                </a:solidFill>
                <a:latin typeface="Arial" panose="020B0604020202020204" pitchFamily="34" charset="0"/>
                <a:cs typeface="Arial" panose="020B0604020202020204" pitchFamily="34" charset="0"/>
              </a:defRPr>
            </a:lvl1pPr>
          </a:lstStyle>
          <a:p>
            <a:fld id="{24B30719-C308-4082-8C46-77674259C394}" type="slidenum">
              <a:rPr lang="de-DE" smtClean="0"/>
              <a:t>‹Nr.›</a:t>
            </a:fld>
            <a:endParaRPr lang="de-DE" dirty="0"/>
          </a:p>
        </p:txBody>
      </p:sp>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dirty="0" smtClean="0"/>
              <a:t>Titel - </a:t>
            </a:r>
            <a:r>
              <a:rPr lang="de-DE" dirty="0" err="1" smtClean="0"/>
              <a:t>zum Ändern anklicken</a:t>
            </a:r>
            <a:endParaRPr lang="de-DE" dirty="0"/>
          </a:p>
        </p:txBody>
      </p:sp>
      <p:sp>
        <p:nvSpPr>
          <p:cNvPr id="3" name="Textplatzhalter 2"/>
          <p:cNvSpPr>
            <a:spLocks noGrp="1"/>
          </p:cNvSpPr>
          <p:nvPr>
            <p:ph type="body" idx="1"/>
          </p:nvPr>
        </p:nvSpPr>
        <p:spPr>
          <a:xfrm>
            <a:off x="457200" y="1200151"/>
            <a:ext cx="4258816" cy="3394472"/>
          </a:xfrm>
          <a:prstGeom prst="rect">
            <a:avLst/>
          </a:prstGeom>
        </p:spPr>
        <p:txBody>
          <a:bodyPr vert="horz" lIns="91440" tIns="45720" rIns="91440" bIns="45720" rtlCol="0">
            <a:normAutofit/>
          </a:bodyPr>
          <a:lstStyle/>
          <a:p>
            <a:pPr lvl="0"/>
            <a:r>
              <a:rPr lang="de-DE" dirty="0" smtClean="0"/>
              <a:t>Erste </a:t>
            </a:r>
            <a:r>
              <a:rPr lang="de-DE" dirty="0" err="1" smtClean="0"/>
              <a:t>Ebene</a:t>
            </a:r>
            <a:endParaRPr lang="de-DE" dirty="0" smtClean="0"/>
          </a:p>
          <a:p>
            <a:pPr lvl="1"/>
            <a:r>
              <a:rPr lang="de-DE" dirty="0" smtClean="0"/>
              <a:t>Zweite </a:t>
            </a:r>
            <a:r>
              <a:rPr lang="de-DE" dirty="0" err="1" smtClean="0"/>
              <a:t>Ebene</a:t>
            </a:r>
            <a:endParaRPr lang="de-DE" dirty="0" smtClean="0"/>
          </a:p>
          <a:p>
            <a:pPr lvl="2"/>
            <a:r>
              <a:rPr lang="de-DE" dirty="0" smtClean="0"/>
              <a:t>Dritte </a:t>
            </a:r>
            <a:r>
              <a:rPr lang="de-DE" dirty="0" err="1" smtClean="0"/>
              <a:t>Ebene</a:t>
            </a:r>
            <a:endParaRPr lang="de-DE" dirty="0" smtClean="0"/>
          </a:p>
        </p:txBody>
      </p:sp>
    </p:spTree>
    <p:extLst>
      <p:ext uri="{BB962C8B-B14F-4D97-AF65-F5344CB8AC3E}">
        <p14:creationId xmlns:p14="http://schemas.microsoft.com/office/powerpoint/2010/main" val="2339279344"/>
      </p:ext>
    </p:extLst>
  </p:cSld>
  <p:clrMap bg1="lt1" tx1="dk1" bg2="lt2" tx2="dk2" accent1="accent1" accent2="accent2" accent3="accent3" accent4="accent4" accent5="accent5" accent6="accent6" hlink="hlink" folHlink="folHlink"/>
  <p:sldLayoutIdLst>
    <p:sldLayoutId id="2147483658" r:id="rId1"/>
    <p:sldLayoutId id="2147483669" r:id="rId2"/>
    <p:sldLayoutId id="2147483671" r:id="rId3"/>
    <p:sldLayoutId id="2147483651" r:id="rId4"/>
    <p:sldLayoutId id="2147483665" r:id="rId5"/>
    <p:sldLayoutId id="2147483670" r:id="rId6"/>
    <p:sldLayoutId id="2147483672" r:id="rId7"/>
    <p:sldLayoutId id="2147483675" r:id="rId8"/>
    <p:sldLayoutId id="2147483674" r:id="rId9"/>
    <p:sldLayoutId id="2147483664" r:id="rId10"/>
    <p:sldLayoutId id="2147483662" r:id="rId11"/>
    <p:sldLayoutId id="2147483663" r:id="rId12"/>
    <p:sldLayoutId id="2147483656" r:id="rId13"/>
    <p:sldLayoutId id="2147483657" r:id="rId14"/>
    <p:sldLayoutId id="2147483654" r:id="rId15"/>
    <p:sldLayoutId id="2147483655" r:id="rId16"/>
  </p:sldLayoutIdLst>
  <p:timing>
    <p:tnLst>
      <p:par>
        <p:cTn id="1" dur="indefinite" restart="never" nodeType="tmRoot"/>
      </p:par>
    </p:tnLst>
  </p:timing>
  <p:hf hdr="0"/>
  <p:txStyles>
    <p:titleStyle>
      <a:lvl1pPr algn="l" defTabSz="914400" rtl="0" eaLnBrk="1" latinLnBrk="0" hangingPunct="1">
        <a:spcBef>
          <a:spcPct val="0"/>
        </a:spcBef>
        <a:buNone/>
        <a:defRPr sz="2800" b="0" i="0" kern="1200" cap="all" spc="-300" baseline="0">
          <a:solidFill>
            <a:schemeClr val="tx2"/>
          </a:solidFill>
          <a:latin typeface="Yu Gothic" panose="020B0400000000000000" pitchFamily="34" charset="-128"/>
          <a:ea typeface="Yu Gothic" panose="020B0400000000000000" pitchFamily="34" charset="-128"/>
          <a:cs typeface="+mj-cs"/>
        </a:defRPr>
      </a:lvl1pPr>
    </p:titleStyle>
    <p:bodyStyle>
      <a:lvl1pPr marL="285750" indent="-285750"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18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tx2"/>
        </a:buClr>
        <a:buFont typeface="Courier New" panose="02070309020205020404" pitchFamily="49" charset="0"/>
        <a:buChar char="o"/>
        <a:defRPr sz="1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1560" y="2067694"/>
            <a:ext cx="7776864" cy="553771"/>
          </a:xfrm>
        </p:spPr>
        <p:txBody>
          <a:bodyPr>
            <a:noAutofit/>
          </a:bodyPr>
          <a:lstStyle/>
          <a:p>
            <a:r>
              <a:rPr lang="de-DE" dirty="0" smtClean="0"/>
              <a:t>Arbeitnehmerkammer Bremen   |   02.09.2023   |   </a:t>
            </a:r>
            <a:r>
              <a:rPr lang="de-DE" dirty="0" smtClean="0"/>
              <a:t>Bremen</a:t>
            </a:r>
          </a:p>
          <a:p>
            <a:r>
              <a:rPr lang="de-DE" dirty="0" smtClean="0"/>
              <a:t>M. Bovenschulte</a:t>
            </a:r>
            <a:endParaRPr lang="de-DE" dirty="0" smtClean="0"/>
          </a:p>
        </p:txBody>
      </p:sp>
      <p:sp>
        <p:nvSpPr>
          <p:cNvPr id="4" name="Titel 3"/>
          <p:cNvSpPr>
            <a:spLocks noGrp="1"/>
          </p:cNvSpPr>
          <p:nvPr>
            <p:ph type="title"/>
          </p:nvPr>
        </p:nvSpPr>
        <p:spPr>
          <a:xfrm>
            <a:off x="611560" y="1059582"/>
            <a:ext cx="8485290" cy="857250"/>
          </a:xfrm>
        </p:spPr>
        <p:txBody>
          <a:bodyPr/>
          <a:lstStyle/>
          <a:p>
            <a:r>
              <a:rPr lang="de-DE" sz="2000" cap="none" dirty="0" smtClean="0">
                <a:solidFill>
                  <a:srgbClr val="9B1C18"/>
                </a:solidFill>
              </a:rPr>
              <a:t/>
            </a:r>
            <a:br>
              <a:rPr lang="de-DE" sz="2000" cap="none" dirty="0" smtClean="0">
                <a:solidFill>
                  <a:srgbClr val="9B1C18"/>
                </a:solidFill>
              </a:rPr>
            </a:br>
            <a:r>
              <a:rPr lang="de-DE" sz="2000" cap="none" dirty="0">
                <a:solidFill>
                  <a:srgbClr val="9B1C18"/>
                </a:solidFill>
              </a:rPr>
              <a:t>Zaubertrank für das Morgen – Weiterbildung und Qualifizierung</a:t>
            </a:r>
            <a:endParaRPr lang="de-DE" sz="2000" i="1" cap="none" dirty="0"/>
          </a:p>
        </p:txBody>
      </p:sp>
    </p:spTree>
    <p:extLst>
      <p:ext uri="{BB962C8B-B14F-4D97-AF65-F5344CB8AC3E}">
        <p14:creationId xmlns:p14="http://schemas.microsoft.com/office/powerpoint/2010/main" val="3020923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4B30719-C308-4082-8C46-77674259C394}" type="slidenum">
              <a:rPr lang="de-DE" smtClean="0"/>
              <a:t>10</a:t>
            </a:fld>
            <a:endParaRPr lang="de-DE" dirty="0"/>
          </a:p>
        </p:txBody>
      </p:sp>
      <p:sp>
        <p:nvSpPr>
          <p:cNvPr id="6" name="Titel 1"/>
          <p:cNvSpPr>
            <a:spLocks noGrp="1"/>
          </p:cNvSpPr>
          <p:nvPr>
            <p:ph type="title"/>
          </p:nvPr>
        </p:nvSpPr>
        <p:spPr>
          <a:xfrm>
            <a:off x="459873" y="261046"/>
            <a:ext cx="6552728" cy="857250"/>
          </a:xfrm>
        </p:spPr>
        <p:txBody>
          <a:bodyPr/>
          <a:lstStyle/>
          <a:p>
            <a:r>
              <a:rPr lang="de-DE" sz="2400" b="1" cap="none" dirty="0" smtClean="0"/>
              <a:t>Zentral:</a:t>
            </a:r>
            <a:r>
              <a:rPr lang="de-DE" sz="2400" cap="none" dirty="0" smtClean="0"/>
              <a:t> Politischer </a:t>
            </a:r>
            <a:r>
              <a:rPr lang="de-DE" sz="2400" cap="none" dirty="0" smtClean="0"/>
              <a:t>Unterstützungsrahmen für an- und ungelernt Beschäftigte </a:t>
            </a:r>
            <a:endParaRPr lang="de-DE" sz="2400" cap="none" dirty="0"/>
          </a:p>
        </p:txBody>
      </p:sp>
      <p:pic>
        <p:nvPicPr>
          <p:cNvPr id="3" name="Grafik 2"/>
          <p:cNvPicPr>
            <a:picLocks noChangeAspect="1"/>
          </p:cNvPicPr>
          <p:nvPr/>
        </p:nvPicPr>
        <p:blipFill>
          <a:blip r:embed="rId2"/>
          <a:stretch>
            <a:fillRect/>
          </a:stretch>
        </p:blipFill>
        <p:spPr>
          <a:xfrm>
            <a:off x="611561" y="1268372"/>
            <a:ext cx="7776864" cy="3735768"/>
          </a:xfrm>
          <a:prstGeom prst="rect">
            <a:avLst/>
          </a:prstGeom>
        </p:spPr>
      </p:pic>
      <p:sp>
        <p:nvSpPr>
          <p:cNvPr id="2" name="Textfeld 1"/>
          <p:cNvSpPr txBox="1"/>
          <p:nvPr/>
        </p:nvSpPr>
        <p:spPr>
          <a:xfrm>
            <a:off x="584800" y="4939070"/>
            <a:ext cx="4812536" cy="270843"/>
          </a:xfrm>
          <a:prstGeom prst="rect">
            <a:avLst/>
          </a:prstGeom>
          <a:noFill/>
        </p:spPr>
        <p:txBody>
          <a:bodyPr wrap="none" rtlCol="0">
            <a:spAutoFit/>
          </a:bodyPr>
          <a:lstStyle/>
          <a:p>
            <a:r>
              <a:rPr lang="de-DE" sz="1000" dirty="0" smtClean="0">
                <a:latin typeface="Arial" panose="020B0604020202020204" pitchFamily="34" charset="0"/>
                <a:cs typeface="Arial" panose="020B0604020202020204" pitchFamily="34" charset="0"/>
              </a:rPr>
              <a:t>Quelle: Vertiefungsstudie „Basisarbeit“ der Strategischen Vorausschau des BMAS</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835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5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4B30719-C308-4082-8C46-77674259C394}" type="slidenum">
              <a:rPr lang="de-DE" smtClean="0"/>
              <a:t>2</a:t>
            </a:fld>
            <a:endParaRPr lang="de-DE" dirty="0"/>
          </a:p>
        </p:txBody>
      </p:sp>
      <p:sp>
        <p:nvSpPr>
          <p:cNvPr id="5" name="Textplatzhalter 4"/>
          <p:cNvSpPr>
            <a:spLocks noGrp="1"/>
          </p:cNvSpPr>
          <p:nvPr>
            <p:ph type="body" sz="quarter" idx="14"/>
          </p:nvPr>
        </p:nvSpPr>
        <p:spPr/>
        <p:txBody>
          <a:bodyPr>
            <a:normAutofit/>
          </a:bodyPr>
          <a:lstStyle/>
          <a:p>
            <a:r>
              <a:rPr lang="en-GB" dirty="0" smtClean="0"/>
              <a:t>4D-Transformation: </a:t>
            </a:r>
            <a:r>
              <a:rPr lang="en-GB" b="1" dirty="0" err="1" smtClean="0"/>
              <a:t>D</a:t>
            </a:r>
            <a:r>
              <a:rPr lang="en-GB" dirty="0" err="1" smtClean="0"/>
              <a:t>igitalisierung</a:t>
            </a:r>
            <a:r>
              <a:rPr lang="en-GB" dirty="0" smtClean="0"/>
              <a:t>, </a:t>
            </a:r>
            <a:r>
              <a:rPr lang="en-GB" b="1" dirty="0" err="1" smtClean="0"/>
              <a:t>D</a:t>
            </a:r>
            <a:r>
              <a:rPr lang="en-GB" dirty="0" err="1" smtClean="0"/>
              <a:t>ekarbonisierung</a:t>
            </a:r>
            <a:r>
              <a:rPr lang="en-GB" dirty="0" smtClean="0"/>
              <a:t>, </a:t>
            </a:r>
            <a:r>
              <a:rPr lang="en-GB" b="1" dirty="0" err="1" smtClean="0"/>
              <a:t>D</a:t>
            </a:r>
            <a:r>
              <a:rPr lang="en-GB" dirty="0" err="1" smtClean="0"/>
              <a:t>emografischer</a:t>
            </a:r>
            <a:r>
              <a:rPr lang="en-GB" dirty="0" smtClean="0"/>
              <a:t> </a:t>
            </a:r>
            <a:r>
              <a:rPr lang="en-GB" dirty="0" err="1" smtClean="0"/>
              <a:t>Wandel</a:t>
            </a:r>
            <a:r>
              <a:rPr lang="en-GB" dirty="0" smtClean="0"/>
              <a:t>, </a:t>
            </a:r>
            <a:r>
              <a:rPr lang="en-GB" b="1" dirty="0" smtClean="0"/>
              <a:t>D</a:t>
            </a:r>
            <a:r>
              <a:rPr lang="en-GB" dirty="0" smtClean="0"/>
              <a:t>e-</a:t>
            </a:r>
            <a:r>
              <a:rPr lang="en-GB" dirty="0" err="1" smtClean="0"/>
              <a:t>Globalisierung</a:t>
            </a:r>
            <a:r>
              <a:rPr lang="en-GB" dirty="0" smtClean="0"/>
              <a:t>.</a:t>
            </a:r>
          </a:p>
          <a:p>
            <a:r>
              <a:rPr lang="en-GB" dirty="0" smtClean="0"/>
              <a:t>Transformation </a:t>
            </a:r>
            <a:r>
              <a:rPr lang="en-GB" dirty="0" err="1" smtClean="0"/>
              <a:t>bedeutet</a:t>
            </a:r>
            <a:r>
              <a:rPr lang="en-GB" dirty="0" smtClean="0"/>
              <a:t> </a:t>
            </a:r>
            <a:r>
              <a:rPr lang="en-GB" dirty="0" err="1" smtClean="0"/>
              <a:t>systemischer</a:t>
            </a:r>
            <a:r>
              <a:rPr lang="en-GB" dirty="0" smtClean="0"/>
              <a:t> </a:t>
            </a:r>
            <a:r>
              <a:rPr lang="en-GB" dirty="0" err="1" smtClean="0"/>
              <a:t>Wandel</a:t>
            </a:r>
            <a:r>
              <a:rPr lang="en-GB" dirty="0"/>
              <a:t> </a:t>
            </a:r>
            <a:r>
              <a:rPr lang="en-GB" dirty="0" err="1" smtClean="0"/>
              <a:t>mit</a:t>
            </a:r>
            <a:r>
              <a:rPr lang="en-GB" dirty="0" smtClean="0"/>
              <a:t> </a:t>
            </a:r>
            <a:r>
              <a:rPr lang="en-GB" dirty="0" err="1" smtClean="0"/>
              <a:t>disruptiven</a:t>
            </a:r>
            <a:r>
              <a:rPr lang="en-GB" dirty="0" smtClean="0"/>
              <a:t> </a:t>
            </a:r>
            <a:r>
              <a:rPr lang="en-GB" dirty="0" err="1" smtClean="0"/>
              <a:t>Elementen</a:t>
            </a:r>
            <a:r>
              <a:rPr lang="en-GB" dirty="0"/>
              <a:t>;</a:t>
            </a:r>
            <a:r>
              <a:rPr lang="en-GB" dirty="0" smtClean="0"/>
              <a:t> </a:t>
            </a:r>
            <a:r>
              <a:rPr lang="en-GB" dirty="0" err="1" smtClean="0"/>
              <a:t>es</a:t>
            </a:r>
            <a:r>
              <a:rPr lang="en-GB" dirty="0" smtClean="0"/>
              <a:t> </a:t>
            </a:r>
            <a:r>
              <a:rPr lang="en-GB" dirty="0" err="1" smtClean="0"/>
              <a:t>werden</a:t>
            </a:r>
            <a:r>
              <a:rPr lang="en-GB" dirty="0" smtClean="0"/>
              <a:t> </a:t>
            </a:r>
            <a:r>
              <a:rPr lang="en-GB" dirty="0" err="1" smtClean="0"/>
              <a:t>nicht</a:t>
            </a:r>
            <a:r>
              <a:rPr lang="en-GB" dirty="0" smtClean="0"/>
              <a:t> </a:t>
            </a:r>
            <a:r>
              <a:rPr lang="en-GB" dirty="0" err="1" smtClean="0"/>
              <a:t>selektiv</a:t>
            </a:r>
            <a:r>
              <a:rPr lang="en-GB" dirty="0" smtClean="0"/>
              <a:t> die “</a:t>
            </a:r>
            <a:r>
              <a:rPr lang="en-GB" dirty="0" err="1" smtClean="0"/>
              <a:t>negativen</a:t>
            </a:r>
            <a:r>
              <a:rPr lang="en-GB" dirty="0" smtClean="0"/>
              <a:t>” (</a:t>
            </a:r>
            <a:r>
              <a:rPr lang="en-GB" dirty="0" err="1" smtClean="0"/>
              <a:t>dysfunktionalen</a:t>
            </a:r>
            <a:r>
              <a:rPr lang="en-GB" dirty="0" smtClean="0"/>
              <a:t>) </a:t>
            </a:r>
            <a:r>
              <a:rPr lang="en-GB" dirty="0" err="1" smtClean="0"/>
              <a:t>Komponenten</a:t>
            </a:r>
            <a:r>
              <a:rPr lang="en-GB" dirty="0" smtClean="0"/>
              <a:t> </a:t>
            </a:r>
            <a:r>
              <a:rPr lang="en-GB" dirty="0" err="1" smtClean="0"/>
              <a:t>verbessert</a:t>
            </a:r>
            <a:r>
              <a:rPr lang="en-GB" dirty="0" smtClean="0"/>
              <a:t>/</a:t>
            </a:r>
            <a:r>
              <a:rPr lang="en-GB" dirty="0" err="1" smtClean="0"/>
              <a:t>ersetzt</a:t>
            </a:r>
            <a:r>
              <a:rPr lang="en-GB" dirty="0" smtClean="0"/>
              <a:t> und die “</a:t>
            </a:r>
            <a:r>
              <a:rPr lang="en-GB" dirty="0" err="1" smtClean="0"/>
              <a:t>positiven</a:t>
            </a:r>
            <a:r>
              <a:rPr lang="en-GB" dirty="0" smtClean="0"/>
              <a:t>” (</a:t>
            </a:r>
            <a:r>
              <a:rPr lang="en-GB" dirty="0" err="1" smtClean="0"/>
              <a:t>bewährten</a:t>
            </a:r>
            <a:r>
              <a:rPr lang="en-GB" dirty="0" smtClean="0"/>
              <a:t>) </a:t>
            </a:r>
            <a:r>
              <a:rPr lang="en-GB" dirty="0" err="1" smtClean="0"/>
              <a:t>Komponenten</a:t>
            </a:r>
            <a:r>
              <a:rPr lang="en-GB" dirty="0" smtClean="0"/>
              <a:t> </a:t>
            </a:r>
            <a:r>
              <a:rPr lang="en-GB" dirty="0" err="1" smtClean="0"/>
              <a:t>erhalten</a:t>
            </a:r>
            <a:r>
              <a:rPr lang="en-GB" dirty="0" smtClean="0"/>
              <a:t>.</a:t>
            </a:r>
          </a:p>
          <a:p>
            <a:r>
              <a:rPr lang="en-GB" dirty="0" err="1" smtClean="0"/>
              <a:t>Auch</a:t>
            </a:r>
            <a:r>
              <a:rPr lang="en-GB" dirty="0" smtClean="0"/>
              <a:t> </a:t>
            </a:r>
            <a:r>
              <a:rPr lang="en-GB" dirty="0" err="1" smtClean="0"/>
              <a:t>bewährte</a:t>
            </a:r>
            <a:r>
              <a:rPr lang="en-GB" dirty="0" smtClean="0"/>
              <a:t> </a:t>
            </a:r>
            <a:r>
              <a:rPr lang="en-GB" dirty="0" err="1" smtClean="0"/>
              <a:t>Errungenschaften</a:t>
            </a:r>
            <a:r>
              <a:rPr lang="en-GB" dirty="0" smtClean="0"/>
              <a:t> </a:t>
            </a:r>
            <a:r>
              <a:rPr lang="en-GB" dirty="0" err="1" smtClean="0"/>
              <a:t>geraten</a:t>
            </a:r>
            <a:r>
              <a:rPr lang="en-GB" dirty="0" smtClean="0"/>
              <a:t> in </a:t>
            </a:r>
            <a:r>
              <a:rPr lang="en-GB" dirty="0" err="1" smtClean="0"/>
              <a:t>Bewegung</a:t>
            </a:r>
            <a:r>
              <a:rPr lang="en-GB" dirty="0" smtClean="0"/>
              <a:t> und </a:t>
            </a:r>
            <a:r>
              <a:rPr lang="en-GB" dirty="0" err="1" smtClean="0"/>
              <a:t>strukturieren</a:t>
            </a:r>
            <a:r>
              <a:rPr lang="en-GB" dirty="0" smtClean="0"/>
              <a:t> </a:t>
            </a:r>
            <a:r>
              <a:rPr lang="en-GB" dirty="0" err="1" smtClean="0"/>
              <a:t>sich</a:t>
            </a:r>
            <a:r>
              <a:rPr lang="en-GB" dirty="0" smtClean="0"/>
              <a:t> um/</a:t>
            </a:r>
            <a:r>
              <a:rPr lang="en-GB" dirty="0" err="1" smtClean="0"/>
              <a:t>neu</a:t>
            </a:r>
            <a:r>
              <a:rPr lang="en-GB" dirty="0" smtClean="0"/>
              <a:t> – das gilt </a:t>
            </a:r>
            <a:r>
              <a:rPr lang="en-GB" dirty="0" err="1" smtClean="0"/>
              <a:t>im</a:t>
            </a:r>
            <a:r>
              <a:rPr lang="en-GB" dirty="0" smtClean="0"/>
              <a:t> </a:t>
            </a:r>
            <a:r>
              <a:rPr lang="en-GB" dirty="0" err="1" smtClean="0"/>
              <a:t>systemischen</a:t>
            </a:r>
            <a:r>
              <a:rPr lang="en-GB" dirty="0" smtClean="0"/>
              <a:t> </a:t>
            </a:r>
            <a:r>
              <a:rPr lang="en-GB" dirty="0" err="1" smtClean="0"/>
              <a:t>Wandel</a:t>
            </a:r>
            <a:r>
              <a:rPr lang="en-GB" dirty="0" smtClean="0"/>
              <a:t> </a:t>
            </a:r>
            <a:r>
              <a:rPr lang="en-GB" dirty="0" err="1" smtClean="0"/>
              <a:t>natürlich</a:t>
            </a:r>
            <a:r>
              <a:rPr lang="en-GB" dirty="0" smtClean="0"/>
              <a:t> </a:t>
            </a:r>
            <a:r>
              <a:rPr lang="en-GB" dirty="0" err="1" smtClean="0"/>
              <a:t>auch</a:t>
            </a:r>
            <a:r>
              <a:rPr lang="en-GB" dirty="0" smtClean="0"/>
              <a:t> </a:t>
            </a:r>
            <a:r>
              <a:rPr lang="en-GB" dirty="0" err="1" smtClean="0"/>
              <a:t>für</a:t>
            </a:r>
            <a:r>
              <a:rPr lang="en-GB" dirty="0" smtClean="0"/>
              <a:t> das </a:t>
            </a:r>
            <a:r>
              <a:rPr lang="en-GB" dirty="0" err="1" smtClean="0"/>
              <a:t>Berufsbildungssystem</a:t>
            </a:r>
            <a:r>
              <a:rPr lang="en-GB" dirty="0" smtClean="0"/>
              <a:t>.</a:t>
            </a:r>
          </a:p>
          <a:p>
            <a:r>
              <a:rPr lang="en-GB" dirty="0" err="1" smtClean="0"/>
              <a:t>Es</a:t>
            </a:r>
            <a:r>
              <a:rPr lang="en-GB" dirty="0" smtClean="0"/>
              <a:t> </a:t>
            </a:r>
            <a:r>
              <a:rPr lang="en-GB" dirty="0" err="1" smtClean="0"/>
              <a:t>ist</a:t>
            </a:r>
            <a:r>
              <a:rPr lang="en-GB" dirty="0" smtClean="0"/>
              <a:t> </a:t>
            </a:r>
            <a:r>
              <a:rPr lang="en-GB" dirty="0" err="1" smtClean="0"/>
              <a:t>kaum</a:t>
            </a:r>
            <a:r>
              <a:rPr lang="en-GB" dirty="0" smtClean="0"/>
              <a:t> </a:t>
            </a:r>
            <a:r>
              <a:rPr lang="en-GB" dirty="0" err="1" smtClean="0"/>
              <a:t>möglich</a:t>
            </a:r>
            <a:r>
              <a:rPr lang="en-GB" dirty="0" smtClean="0"/>
              <a:t>, </a:t>
            </a:r>
            <a:r>
              <a:rPr lang="en-GB" dirty="0" err="1" smtClean="0"/>
              <a:t>über</a:t>
            </a:r>
            <a:r>
              <a:rPr lang="en-GB" dirty="0" smtClean="0"/>
              <a:t> </a:t>
            </a:r>
            <a:r>
              <a:rPr lang="en-GB" dirty="0" err="1" smtClean="0"/>
              <a:t>berufliche</a:t>
            </a:r>
            <a:r>
              <a:rPr lang="en-GB" dirty="0" smtClean="0"/>
              <a:t> Weiterbildung zu </a:t>
            </a:r>
            <a:r>
              <a:rPr lang="en-GB" dirty="0" err="1" smtClean="0"/>
              <a:t>sprechen</a:t>
            </a:r>
            <a:r>
              <a:rPr lang="en-GB" dirty="0" smtClean="0"/>
              <a:t>, </a:t>
            </a:r>
            <a:r>
              <a:rPr lang="en-GB" dirty="0" err="1" smtClean="0"/>
              <a:t>ohne</a:t>
            </a:r>
            <a:r>
              <a:rPr lang="en-GB" dirty="0" smtClean="0"/>
              <a:t> </a:t>
            </a:r>
            <a:r>
              <a:rPr lang="en-GB" dirty="0" err="1" smtClean="0"/>
              <a:t>auch</a:t>
            </a:r>
            <a:r>
              <a:rPr lang="en-GB" dirty="0" smtClean="0"/>
              <a:t> auf die </a:t>
            </a:r>
            <a:r>
              <a:rPr lang="en-GB" dirty="0" err="1" smtClean="0"/>
              <a:t>grundständige</a:t>
            </a:r>
            <a:r>
              <a:rPr lang="en-GB" dirty="0" smtClean="0"/>
              <a:t> </a:t>
            </a:r>
            <a:r>
              <a:rPr lang="en-GB" dirty="0" err="1" smtClean="0"/>
              <a:t>Berufsbildung</a:t>
            </a:r>
            <a:r>
              <a:rPr lang="en-GB" dirty="0" smtClean="0"/>
              <a:t> zu </a:t>
            </a:r>
            <a:r>
              <a:rPr lang="en-GB" dirty="0" err="1" smtClean="0"/>
              <a:t>schauen</a:t>
            </a:r>
            <a:r>
              <a:rPr lang="en-GB" dirty="0" smtClean="0"/>
              <a:t>.</a:t>
            </a:r>
          </a:p>
          <a:p>
            <a:endParaRPr lang="en-GB" dirty="0" smtClean="0"/>
          </a:p>
        </p:txBody>
      </p:sp>
      <p:sp>
        <p:nvSpPr>
          <p:cNvPr id="6" name="Titel 1"/>
          <p:cNvSpPr>
            <a:spLocks noGrp="1"/>
          </p:cNvSpPr>
          <p:nvPr>
            <p:ph type="title"/>
          </p:nvPr>
        </p:nvSpPr>
        <p:spPr>
          <a:xfrm>
            <a:off x="459873" y="261046"/>
            <a:ext cx="6552728" cy="857250"/>
          </a:xfrm>
        </p:spPr>
        <p:txBody>
          <a:bodyPr/>
          <a:lstStyle/>
          <a:p>
            <a:r>
              <a:rPr lang="de-DE" sz="2400" cap="none" dirty="0" smtClean="0"/>
              <a:t>Herausforderungen: Alles ändert sich</a:t>
            </a:r>
            <a:endParaRPr lang="de-DE" sz="2400" cap="none" dirty="0"/>
          </a:p>
        </p:txBody>
      </p:sp>
    </p:spTree>
    <p:extLst>
      <p:ext uri="{BB962C8B-B14F-4D97-AF65-F5344CB8AC3E}">
        <p14:creationId xmlns:p14="http://schemas.microsoft.com/office/powerpoint/2010/main" val="182696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4B30719-C308-4082-8C46-77674259C394}" type="slidenum">
              <a:rPr lang="de-DE" smtClean="0"/>
              <a:t>3</a:t>
            </a:fld>
            <a:endParaRPr lang="de-DE" dirty="0"/>
          </a:p>
        </p:txBody>
      </p:sp>
      <p:sp>
        <p:nvSpPr>
          <p:cNvPr id="5" name="Textplatzhalter 4"/>
          <p:cNvSpPr>
            <a:spLocks noGrp="1"/>
          </p:cNvSpPr>
          <p:nvPr>
            <p:ph type="body" sz="quarter" idx="14"/>
          </p:nvPr>
        </p:nvSpPr>
        <p:spPr/>
        <p:txBody>
          <a:bodyPr>
            <a:normAutofit fontScale="85000" lnSpcReduction="10000"/>
          </a:bodyPr>
          <a:lstStyle/>
          <a:p>
            <a:r>
              <a:rPr lang="en-GB" dirty="0" err="1" smtClean="0"/>
              <a:t>Demografisch</a:t>
            </a:r>
            <a:r>
              <a:rPr lang="en-GB" dirty="0" smtClean="0"/>
              <a:t> </a:t>
            </a:r>
            <a:r>
              <a:rPr lang="en-GB" dirty="0" err="1" smtClean="0"/>
              <a:t>bedingt</a:t>
            </a:r>
            <a:r>
              <a:rPr lang="en-GB" dirty="0" smtClean="0"/>
              <a:t> </a:t>
            </a:r>
            <a:r>
              <a:rPr lang="en-GB" dirty="0" err="1" smtClean="0"/>
              <a:t>überproportionaler</a:t>
            </a:r>
            <a:r>
              <a:rPr lang="en-GB" dirty="0" smtClean="0"/>
              <a:t> </a:t>
            </a:r>
            <a:r>
              <a:rPr lang="en-GB" dirty="0" err="1" smtClean="0"/>
              <a:t>Rückgang</a:t>
            </a:r>
            <a:r>
              <a:rPr lang="en-GB" dirty="0" smtClean="0"/>
              <a:t> der </a:t>
            </a:r>
            <a:r>
              <a:rPr lang="en-GB" dirty="0" err="1" smtClean="0"/>
              <a:t>Erwerbsbevölkerung</a:t>
            </a:r>
            <a:endParaRPr lang="en-GB" dirty="0"/>
          </a:p>
          <a:p>
            <a:r>
              <a:rPr lang="en-GB" dirty="0" err="1" smtClean="0"/>
              <a:t>Bestehende</a:t>
            </a:r>
            <a:r>
              <a:rPr lang="en-GB" dirty="0" smtClean="0"/>
              <a:t> und </a:t>
            </a:r>
            <a:r>
              <a:rPr lang="en-GB" dirty="0" err="1" smtClean="0"/>
              <a:t>absehbare</a:t>
            </a:r>
            <a:r>
              <a:rPr lang="en-GB" dirty="0" smtClean="0"/>
              <a:t> </a:t>
            </a:r>
            <a:r>
              <a:rPr lang="en-GB" dirty="0" err="1" smtClean="0"/>
              <a:t>Fachkräfteengpässe</a:t>
            </a:r>
            <a:r>
              <a:rPr lang="en-GB" dirty="0" smtClean="0"/>
              <a:t> und -</a:t>
            </a:r>
            <a:r>
              <a:rPr lang="en-GB" dirty="0" err="1" smtClean="0"/>
              <a:t>mängel</a:t>
            </a:r>
            <a:r>
              <a:rPr lang="en-GB" dirty="0" smtClean="0"/>
              <a:t>. </a:t>
            </a:r>
            <a:r>
              <a:rPr lang="en-GB" dirty="0" err="1" smtClean="0"/>
              <a:t>Allein</a:t>
            </a:r>
            <a:r>
              <a:rPr lang="en-GB" dirty="0" smtClean="0"/>
              <a:t> </a:t>
            </a:r>
            <a:r>
              <a:rPr lang="en-GB" dirty="0" err="1" smtClean="0"/>
              <a:t>für</a:t>
            </a:r>
            <a:r>
              <a:rPr lang="en-GB" dirty="0" smtClean="0"/>
              <a:t> </a:t>
            </a:r>
            <a:r>
              <a:rPr lang="en-GB" dirty="0" smtClean="0"/>
              <a:t>die </a:t>
            </a:r>
            <a:r>
              <a:rPr lang="en-GB" dirty="0" err="1" smtClean="0"/>
              <a:t>Energetische</a:t>
            </a:r>
            <a:r>
              <a:rPr lang="en-GB" dirty="0" smtClean="0"/>
              <a:t> </a:t>
            </a:r>
            <a:r>
              <a:rPr lang="en-GB" dirty="0" err="1" smtClean="0"/>
              <a:t>Gebäudes</a:t>
            </a:r>
            <a:r>
              <a:rPr lang="en-GB" dirty="0" err="1" smtClean="0"/>
              <a:t>anierung</a:t>
            </a:r>
            <a:r>
              <a:rPr lang="en-GB" dirty="0" smtClean="0"/>
              <a:t> </a:t>
            </a:r>
            <a:r>
              <a:rPr lang="en-GB" dirty="0" err="1" smtClean="0"/>
              <a:t>werden</a:t>
            </a:r>
            <a:r>
              <a:rPr lang="en-GB" dirty="0" smtClean="0"/>
              <a:t> </a:t>
            </a:r>
            <a:r>
              <a:rPr lang="en-GB" dirty="0" err="1" smtClean="0"/>
              <a:t>rund</a:t>
            </a:r>
            <a:r>
              <a:rPr lang="en-GB" dirty="0" smtClean="0"/>
              <a:t> 100.000 </a:t>
            </a:r>
            <a:r>
              <a:rPr lang="en-GB" dirty="0" err="1" smtClean="0"/>
              <a:t>Fachkräfte</a:t>
            </a:r>
            <a:r>
              <a:rPr lang="en-GB" dirty="0" smtClean="0"/>
              <a:t> </a:t>
            </a:r>
            <a:r>
              <a:rPr lang="en-GB" dirty="0" err="1" smtClean="0"/>
              <a:t>benötigt</a:t>
            </a:r>
            <a:r>
              <a:rPr lang="en-GB" dirty="0" smtClean="0"/>
              <a:t>.</a:t>
            </a:r>
          </a:p>
          <a:p>
            <a:r>
              <a:rPr lang="en-GB" dirty="0"/>
              <a:t>Ca. 890.000 </a:t>
            </a:r>
            <a:r>
              <a:rPr lang="en-GB" dirty="0" err="1"/>
              <a:t>Langzeitarbeitlose</a:t>
            </a:r>
            <a:r>
              <a:rPr lang="en-GB" dirty="0"/>
              <a:t> (bei </a:t>
            </a:r>
            <a:r>
              <a:rPr lang="en-GB" dirty="0" err="1"/>
              <a:t>knapp</a:t>
            </a:r>
            <a:r>
              <a:rPr lang="en-GB" dirty="0"/>
              <a:t> 2,6 Mio. </a:t>
            </a:r>
            <a:r>
              <a:rPr lang="en-GB" dirty="0" err="1"/>
              <a:t>arbeitslos</a:t>
            </a:r>
            <a:r>
              <a:rPr lang="en-GB" dirty="0"/>
              <a:t> </a:t>
            </a:r>
            <a:r>
              <a:rPr lang="en-GB" dirty="0" err="1"/>
              <a:t>Gemeldeten</a:t>
            </a:r>
            <a:r>
              <a:rPr lang="en-GB" dirty="0"/>
              <a:t> </a:t>
            </a:r>
            <a:r>
              <a:rPr lang="en-GB" dirty="0" err="1" smtClean="0"/>
              <a:t>insgesamt</a:t>
            </a:r>
            <a:r>
              <a:rPr lang="en-GB" dirty="0" smtClean="0"/>
              <a:t>).</a:t>
            </a:r>
            <a:endParaRPr lang="en-GB" dirty="0"/>
          </a:p>
          <a:p>
            <a:r>
              <a:rPr lang="en-GB" dirty="0" err="1" smtClean="0"/>
              <a:t>Perspektivisch</a:t>
            </a:r>
            <a:r>
              <a:rPr lang="en-GB" dirty="0" smtClean="0"/>
              <a:t> </a:t>
            </a:r>
            <a:r>
              <a:rPr lang="en-GB" dirty="0" err="1"/>
              <a:t>zunehmende</a:t>
            </a:r>
            <a:r>
              <a:rPr lang="en-GB" dirty="0"/>
              <a:t> </a:t>
            </a:r>
            <a:r>
              <a:rPr lang="en-GB" dirty="0" err="1" smtClean="0"/>
              <a:t>nicht-gesteuerte</a:t>
            </a:r>
            <a:r>
              <a:rPr lang="en-GB" dirty="0" smtClean="0"/>
              <a:t> </a:t>
            </a:r>
            <a:r>
              <a:rPr lang="en-GB" dirty="0" err="1"/>
              <a:t>Zuwanderung</a:t>
            </a:r>
            <a:r>
              <a:rPr lang="en-GB" dirty="0"/>
              <a:t> </a:t>
            </a:r>
            <a:r>
              <a:rPr lang="en-GB" dirty="0" err="1"/>
              <a:t>heterogener</a:t>
            </a:r>
            <a:r>
              <a:rPr lang="en-GB" dirty="0"/>
              <a:t> </a:t>
            </a:r>
            <a:r>
              <a:rPr lang="en-GB" dirty="0" err="1"/>
              <a:t>Gruppen</a:t>
            </a:r>
            <a:r>
              <a:rPr lang="en-GB" dirty="0"/>
              <a:t> </a:t>
            </a:r>
            <a:r>
              <a:rPr lang="en-GB" dirty="0" err="1"/>
              <a:t>angesichts</a:t>
            </a:r>
            <a:r>
              <a:rPr lang="en-GB" dirty="0"/>
              <a:t> von </a:t>
            </a:r>
            <a:r>
              <a:rPr lang="en-GB" dirty="0" err="1"/>
              <a:t>Polykrisen</a:t>
            </a:r>
            <a:r>
              <a:rPr lang="en-GB" dirty="0"/>
              <a:t> (</a:t>
            </a:r>
            <a:r>
              <a:rPr lang="en-GB" dirty="0" err="1"/>
              <a:t>Kriege</a:t>
            </a:r>
            <a:r>
              <a:rPr lang="en-GB" dirty="0"/>
              <a:t>, </a:t>
            </a:r>
            <a:r>
              <a:rPr lang="en-GB" dirty="0" smtClean="0"/>
              <a:t>Hunger, </a:t>
            </a:r>
            <a:r>
              <a:rPr lang="en-GB" dirty="0" err="1" smtClean="0"/>
              <a:t>Klimawandel</a:t>
            </a:r>
            <a:r>
              <a:rPr lang="en-GB" dirty="0" smtClean="0"/>
              <a:t> </a:t>
            </a:r>
            <a:r>
              <a:rPr lang="en-GB" dirty="0"/>
              <a:t>etc</a:t>
            </a:r>
            <a:r>
              <a:rPr lang="en-GB" dirty="0" smtClean="0"/>
              <a:t>.).</a:t>
            </a:r>
          </a:p>
          <a:p>
            <a:r>
              <a:rPr lang="en-GB" dirty="0" smtClean="0"/>
              <a:t>Ca. 6 % der </a:t>
            </a:r>
            <a:r>
              <a:rPr lang="en-GB" dirty="0" err="1" smtClean="0"/>
              <a:t>Jugendlichen</a:t>
            </a:r>
            <a:r>
              <a:rPr lang="en-GB" dirty="0" smtClean="0"/>
              <a:t> </a:t>
            </a:r>
            <a:r>
              <a:rPr lang="en-GB" dirty="0" err="1" smtClean="0"/>
              <a:t>eines</a:t>
            </a:r>
            <a:r>
              <a:rPr lang="en-GB" dirty="0" smtClean="0"/>
              <a:t> </a:t>
            </a:r>
            <a:r>
              <a:rPr lang="en-GB" dirty="0" err="1" smtClean="0"/>
              <a:t>Jahrgangs</a:t>
            </a:r>
            <a:r>
              <a:rPr lang="en-GB" dirty="0" smtClean="0"/>
              <a:t> </a:t>
            </a:r>
            <a:r>
              <a:rPr lang="en-GB" dirty="0" err="1" smtClean="0"/>
              <a:t>haben</a:t>
            </a:r>
            <a:r>
              <a:rPr lang="en-GB" dirty="0" smtClean="0"/>
              <a:t> </a:t>
            </a:r>
            <a:r>
              <a:rPr lang="en-GB" dirty="0" err="1" smtClean="0"/>
              <a:t>keinen</a:t>
            </a:r>
            <a:r>
              <a:rPr lang="en-GB" dirty="0" smtClean="0"/>
              <a:t> </a:t>
            </a:r>
            <a:r>
              <a:rPr lang="en-GB" dirty="0" err="1" smtClean="0"/>
              <a:t>Schulabschluss</a:t>
            </a:r>
            <a:r>
              <a:rPr lang="en-GB" dirty="0" smtClean="0"/>
              <a:t> (= 47.500 </a:t>
            </a:r>
            <a:r>
              <a:rPr lang="en-GB" dirty="0" err="1" smtClean="0"/>
              <a:t>Jugendliche</a:t>
            </a:r>
            <a:r>
              <a:rPr lang="en-GB" dirty="0" smtClean="0"/>
              <a:t> </a:t>
            </a:r>
            <a:r>
              <a:rPr lang="en-GB" dirty="0" err="1" smtClean="0"/>
              <a:t>im</a:t>
            </a:r>
            <a:r>
              <a:rPr lang="en-GB" dirty="0" smtClean="0"/>
              <a:t> </a:t>
            </a:r>
            <a:r>
              <a:rPr lang="en-GB" dirty="0" err="1" smtClean="0"/>
              <a:t>Jahr</a:t>
            </a:r>
            <a:r>
              <a:rPr lang="en-GB" dirty="0" smtClean="0"/>
              <a:t> 2021).</a:t>
            </a:r>
            <a:endParaRPr lang="en-GB" dirty="0"/>
          </a:p>
          <a:p>
            <a:r>
              <a:rPr lang="en-GB" dirty="0" err="1" smtClean="0"/>
              <a:t>Viele</a:t>
            </a:r>
            <a:r>
              <a:rPr lang="en-GB" dirty="0" smtClean="0"/>
              <a:t> </a:t>
            </a:r>
            <a:r>
              <a:rPr lang="en-GB" dirty="0" err="1"/>
              <a:t>unbesetzte</a:t>
            </a:r>
            <a:r>
              <a:rPr lang="en-GB" dirty="0"/>
              <a:t> </a:t>
            </a:r>
            <a:r>
              <a:rPr lang="en-GB" dirty="0" err="1" smtClean="0"/>
              <a:t>Lehrstellen</a:t>
            </a:r>
            <a:r>
              <a:rPr lang="en-GB" dirty="0" smtClean="0"/>
              <a:t>.</a:t>
            </a:r>
            <a:endParaRPr lang="en-GB" dirty="0"/>
          </a:p>
          <a:p>
            <a:r>
              <a:rPr lang="en-GB" dirty="0" err="1" smtClean="0"/>
              <a:t>Großer</a:t>
            </a:r>
            <a:r>
              <a:rPr lang="en-GB" dirty="0" smtClean="0"/>
              <a:t> </a:t>
            </a:r>
            <a:r>
              <a:rPr lang="en-GB" dirty="0" err="1" smtClean="0"/>
              <a:t>Niedriglohnsektor</a:t>
            </a:r>
            <a:r>
              <a:rPr lang="en-GB" dirty="0" smtClean="0"/>
              <a:t>  </a:t>
            </a:r>
            <a:r>
              <a:rPr lang="en-GB" dirty="0" err="1" smtClean="0"/>
              <a:t>bzw</a:t>
            </a:r>
            <a:r>
              <a:rPr lang="en-GB" dirty="0" smtClean="0"/>
              <a:t>. “</a:t>
            </a:r>
            <a:r>
              <a:rPr lang="en-GB" dirty="0" err="1" smtClean="0"/>
              <a:t>Basisarbeitende</a:t>
            </a:r>
            <a:r>
              <a:rPr lang="en-GB" dirty="0" smtClean="0"/>
              <a:t>” </a:t>
            </a:r>
            <a:r>
              <a:rPr lang="en-GB" dirty="0" err="1" smtClean="0"/>
              <a:t>aus</a:t>
            </a:r>
            <a:r>
              <a:rPr lang="en-GB" dirty="0" smtClean="0"/>
              <a:t> An- und </a:t>
            </a:r>
            <a:r>
              <a:rPr lang="en-GB" dirty="0" err="1" smtClean="0"/>
              <a:t>Ungelernten</a:t>
            </a:r>
            <a:r>
              <a:rPr lang="en-GB" dirty="0" smtClean="0"/>
              <a:t> (</a:t>
            </a:r>
            <a:r>
              <a:rPr lang="en-GB" dirty="0" err="1" smtClean="0"/>
              <a:t>geschätzt</a:t>
            </a:r>
            <a:r>
              <a:rPr lang="en-GB" dirty="0" smtClean="0"/>
              <a:t> gut 20 % </a:t>
            </a:r>
            <a:r>
              <a:rPr lang="en-GB" dirty="0" err="1" smtClean="0"/>
              <a:t>aller</a:t>
            </a:r>
            <a:r>
              <a:rPr lang="en-GB" dirty="0" smtClean="0"/>
              <a:t> </a:t>
            </a:r>
            <a:r>
              <a:rPr lang="en-GB" dirty="0" err="1" smtClean="0"/>
              <a:t>Beschäftigten</a:t>
            </a:r>
            <a:r>
              <a:rPr lang="en-GB" dirty="0" smtClean="0"/>
              <a:t>).</a:t>
            </a:r>
          </a:p>
          <a:p>
            <a:r>
              <a:rPr lang="en-GB" dirty="0" smtClean="0"/>
              <a:t>Je </a:t>
            </a:r>
            <a:r>
              <a:rPr lang="en-GB" dirty="0" err="1" smtClean="0"/>
              <a:t>niedriger</a:t>
            </a:r>
            <a:r>
              <a:rPr lang="en-GB" dirty="0" smtClean="0"/>
              <a:t> die </a:t>
            </a:r>
            <a:r>
              <a:rPr lang="en-GB" dirty="0" err="1" smtClean="0"/>
              <a:t>formale</a:t>
            </a:r>
            <a:r>
              <a:rPr lang="en-GB" dirty="0" smtClean="0"/>
              <a:t> </a:t>
            </a:r>
            <a:r>
              <a:rPr lang="en-GB" dirty="0" err="1" smtClean="0"/>
              <a:t>Qualifikation</a:t>
            </a:r>
            <a:r>
              <a:rPr lang="en-GB" dirty="0" smtClean="0"/>
              <a:t>, </a:t>
            </a:r>
            <a:r>
              <a:rPr lang="en-GB" dirty="0" err="1" smtClean="0"/>
              <a:t>desto</a:t>
            </a:r>
            <a:r>
              <a:rPr lang="en-GB" dirty="0" smtClean="0"/>
              <a:t> </a:t>
            </a:r>
            <a:r>
              <a:rPr lang="en-GB" dirty="0" err="1" smtClean="0"/>
              <a:t>geringer</a:t>
            </a:r>
            <a:r>
              <a:rPr lang="en-GB" dirty="0" smtClean="0"/>
              <a:t> </a:t>
            </a:r>
            <a:r>
              <a:rPr lang="en-GB" dirty="0" err="1" smtClean="0"/>
              <a:t>ist</a:t>
            </a:r>
            <a:r>
              <a:rPr lang="en-GB" dirty="0" smtClean="0"/>
              <a:t> die </a:t>
            </a:r>
            <a:r>
              <a:rPr lang="en-GB" dirty="0" err="1" smtClean="0"/>
              <a:t>Weiterbildungsteilnahme</a:t>
            </a:r>
            <a:r>
              <a:rPr lang="en-GB" dirty="0" smtClean="0"/>
              <a:t>.</a:t>
            </a:r>
          </a:p>
        </p:txBody>
      </p:sp>
      <p:sp>
        <p:nvSpPr>
          <p:cNvPr id="6" name="Titel 1"/>
          <p:cNvSpPr>
            <a:spLocks noGrp="1"/>
          </p:cNvSpPr>
          <p:nvPr>
            <p:ph type="title"/>
          </p:nvPr>
        </p:nvSpPr>
        <p:spPr>
          <a:xfrm>
            <a:off x="459873" y="261046"/>
            <a:ext cx="6552728" cy="857250"/>
          </a:xfrm>
        </p:spPr>
        <p:txBody>
          <a:bodyPr/>
          <a:lstStyle/>
          <a:p>
            <a:r>
              <a:rPr lang="de-DE" sz="2400" cap="none" dirty="0" smtClean="0"/>
              <a:t>Die Situation ist wenig rosig</a:t>
            </a:r>
            <a:endParaRPr lang="de-DE" sz="2400" cap="none" dirty="0"/>
          </a:p>
        </p:txBody>
      </p:sp>
    </p:spTree>
    <p:extLst>
      <p:ext uri="{BB962C8B-B14F-4D97-AF65-F5344CB8AC3E}">
        <p14:creationId xmlns:p14="http://schemas.microsoft.com/office/powerpoint/2010/main" val="175618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4B30719-C308-4082-8C46-77674259C394}" type="slidenum">
              <a:rPr lang="de-DE" smtClean="0"/>
              <a:t>4</a:t>
            </a:fld>
            <a:endParaRPr lang="de-DE" dirty="0"/>
          </a:p>
        </p:txBody>
      </p:sp>
      <p:sp>
        <p:nvSpPr>
          <p:cNvPr id="5" name="Textplatzhalter 4"/>
          <p:cNvSpPr>
            <a:spLocks noGrp="1"/>
          </p:cNvSpPr>
          <p:nvPr>
            <p:ph type="body" sz="quarter" idx="14"/>
          </p:nvPr>
        </p:nvSpPr>
        <p:spPr/>
        <p:txBody>
          <a:bodyPr>
            <a:normAutofit lnSpcReduction="10000"/>
          </a:bodyPr>
          <a:lstStyle/>
          <a:p>
            <a:r>
              <a:rPr lang="en-GB" dirty="0" err="1" smtClean="0"/>
              <a:t>Etablierung</a:t>
            </a:r>
            <a:r>
              <a:rPr lang="en-GB" dirty="0" smtClean="0"/>
              <a:t> </a:t>
            </a:r>
            <a:r>
              <a:rPr lang="en-GB" dirty="0" err="1" smtClean="0"/>
              <a:t>einer</a:t>
            </a:r>
            <a:r>
              <a:rPr lang="en-GB" dirty="0" smtClean="0"/>
              <a:t> </a:t>
            </a:r>
            <a:r>
              <a:rPr lang="en-GB" b="1" dirty="0" smtClean="0"/>
              <a:t>“</a:t>
            </a:r>
            <a:r>
              <a:rPr lang="en-GB" b="1" dirty="0" err="1" smtClean="0"/>
              <a:t>kleinen</a:t>
            </a:r>
            <a:r>
              <a:rPr lang="en-GB" b="1" dirty="0" smtClean="0"/>
              <a:t> </a:t>
            </a:r>
            <a:r>
              <a:rPr lang="en-GB" b="1" dirty="0" err="1" smtClean="0"/>
              <a:t>Berufsfachlichkeit</a:t>
            </a:r>
            <a:r>
              <a:rPr lang="en-GB" dirty="0" smtClean="0"/>
              <a:t>” </a:t>
            </a:r>
            <a:r>
              <a:rPr lang="en-GB" dirty="0" err="1" smtClean="0"/>
              <a:t>nach</a:t>
            </a:r>
            <a:r>
              <a:rPr lang="en-GB" dirty="0" smtClean="0"/>
              <a:t> ca. 1,5 </a:t>
            </a:r>
            <a:r>
              <a:rPr lang="en-GB" dirty="0" err="1" smtClean="0"/>
              <a:t>Ausbildungsjahren</a:t>
            </a:r>
            <a:r>
              <a:rPr lang="en-GB" dirty="0" smtClean="0"/>
              <a:t>.</a:t>
            </a:r>
          </a:p>
          <a:p>
            <a:r>
              <a:rPr lang="en-GB" dirty="0" err="1" smtClean="0"/>
              <a:t>Diese</a:t>
            </a:r>
            <a:r>
              <a:rPr lang="en-GB" dirty="0" smtClean="0"/>
              <a:t> </a:t>
            </a:r>
            <a:r>
              <a:rPr lang="en-GB" dirty="0" err="1" smtClean="0"/>
              <a:t>wird</a:t>
            </a:r>
            <a:r>
              <a:rPr lang="en-GB" dirty="0" smtClean="0"/>
              <a:t> </a:t>
            </a:r>
            <a:r>
              <a:rPr lang="en-GB" dirty="0" err="1" smtClean="0"/>
              <a:t>regulär</a:t>
            </a:r>
            <a:r>
              <a:rPr lang="en-GB" dirty="0" smtClean="0"/>
              <a:t> </a:t>
            </a:r>
            <a:r>
              <a:rPr lang="en-GB" dirty="0" err="1" smtClean="0"/>
              <a:t>im</a:t>
            </a:r>
            <a:r>
              <a:rPr lang="en-GB" dirty="0" smtClean="0"/>
              <a:t> </a:t>
            </a:r>
            <a:r>
              <a:rPr lang="en-GB" dirty="0" err="1" smtClean="0"/>
              <a:t>Zuge</a:t>
            </a:r>
            <a:r>
              <a:rPr lang="en-GB" dirty="0" smtClean="0"/>
              <a:t> der </a:t>
            </a:r>
            <a:r>
              <a:rPr lang="en-GB" dirty="0" err="1" smtClean="0"/>
              <a:t>dualen</a:t>
            </a:r>
            <a:r>
              <a:rPr lang="en-GB" dirty="0" smtClean="0"/>
              <a:t> </a:t>
            </a:r>
            <a:r>
              <a:rPr lang="en-GB" dirty="0" err="1" smtClean="0"/>
              <a:t>Ausbildung</a:t>
            </a:r>
            <a:r>
              <a:rPr lang="en-GB" dirty="0" smtClean="0"/>
              <a:t> </a:t>
            </a:r>
            <a:r>
              <a:rPr lang="en-GB" dirty="0" err="1" smtClean="0"/>
              <a:t>gleichsam</a:t>
            </a:r>
            <a:r>
              <a:rPr lang="en-GB" dirty="0" smtClean="0"/>
              <a:t> </a:t>
            </a:r>
            <a:r>
              <a:rPr lang="en-GB" dirty="0" err="1" smtClean="0"/>
              <a:t>automatisch</a:t>
            </a:r>
            <a:r>
              <a:rPr lang="en-GB" dirty="0" smtClean="0"/>
              <a:t> </a:t>
            </a:r>
            <a:r>
              <a:rPr lang="en-GB" dirty="0" err="1" smtClean="0"/>
              <a:t>erlangt</a:t>
            </a:r>
            <a:r>
              <a:rPr lang="en-GB" dirty="0" smtClean="0"/>
              <a:t> (</a:t>
            </a:r>
            <a:r>
              <a:rPr lang="en-GB" dirty="0" err="1" smtClean="0"/>
              <a:t>auch</a:t>
            </a:r>
            <a:r>
              <a:rPr lang="en-GB" dirty="0" smtClean="0"/>
              <a:t> </a:t>
            </a:r>
            <a:r>
              <a:rPr lang="en-GB" b="1" dirty="0" err="1" smtClean="0"/>
              <a:t>Rückfalloption</a:t>
            </a:r>
            <a:r>
              <a:rPr lang="en-GB" dirty="0" smtClean="0"/>
              <a:t> bei </a:t>
            </a:r>
            <a:r>
              <a:rPr lang="en-GB" dirty="0" err="1" smtClean="0"/>
              <a:t>nicht</a:t>
            </a:r>
            <a:r>
              <a:rPr lang="en-GB" dirty="0" smtClean="0"/>
              <a:t> </a:t>
            </a:r>
            <a:r>
              <a:rPr lang="en-GB" dirty="0" err="1" smtClean="0"/>
              <a:t>erfolgreichem</a:t>
            </a:r>
            <a:r>
              <a:rPr lang="en-GB" dirty="0" smtClean="0"/>
              <a:t> </a:t>
            </a:r>
            <a:r>
              <a:rPr lang="en-GB" dirty="0" err="1" smtClean="0"/>
              <a:t>Abschluss</a:t>
            </a:r>
            <a:r>
              <a:rPr lang="en-GB" dirty="0" smtClean="0"/>
              <a:t>).</a:t>
            </a:r>
          </a:p>
          <a:p>
            <a:r>
              <a:rPr lang="en-GB" dirty="0" err="1" smtClean="0"/>
              <a:t>Ebenso</a:t>
            </a:r>
            <a:r>
              <a:rPr lang="en-GB" dirty="0" smtClean="0"/>
              <a:t> </a:t>
            </a:r>
            <a:r>
              <a:rPr lang="en-GB" dirty="0" err="1" smtClean="0"/>
              <a:t>kann</a:t>
            </a:r>
            <a:r>
              <a:rPr lang="en-GB" dirty="0" smtClean="0"/>
              <a:t> </a:t>
            </a:r>
            <a:r>
              <a:rPr lang="en-GB" dirty="0" err="1" smtClean="0"/>
              <a:t>diese</a:t>
            </a:r>
            <a:r>
              <a:rPr lang="en-GB" dirty="0" smtClean="0"/>
              <a:t> </a:t>
            </a:r>
            <a:r>
              <a:rPr lang="en-GB" dirty="0" err="1" smtClean="0"/>
              <a:t>durch</a:t>
            </a:r>
            <a:r>
              <a:rPr lang="en-GB" dirty="0" smtClean="0"/>
              <a:t> </a:t>
            </a:r>
            <a:r>
              <a:rPr lang="en-GB" i="1" dirty="0" smtClean="0"/>
              <a:t>trainings on the job </a:t>
            </a:r>
            <a:r>
              <a:rPr lang="en-GB" dirty="0" smtClean="0"/>
              <a:t>und die </a:t>
            </a:r>
            <a:r>
              <a:rPr lang="en-GB" dirty="0" err="1" smtClean="0"/>
              <a:t>Anerkennung</a:t>
            </a:r>
            <a:r>
              <a:rPr lang="en-GB" dirty="0" smtClean="0"/>
              <a:t> </a:t>
            </a:r>
            <a:r>
              <a:rPr lang="en-GB" dirty="0" err="1" smtClean="0"/>
              <a:t>informell</a:t>
            </a:r>
            <a:r>
              <a:rPr lang="en-GB" dirty="0" smtClean="0"/>
              <a:t> </a:t>
            </a:r>
            <a:r>
              <a:rPr lang="en-GB" dirty="0" err="1" smtClean="0"/>
              <a:t>erworbener</a:t>
            </a:r>
            <a:r>
              <a:rPr lang="en-GB" dirty="0" smtClean="0"/>
              <a:t> </a:t>
            </a:r>
            <a:r>
              <a:rPr lang="en-GB" dirty="0" err="1" smtClean="0"/>
              <a:t>Fähigkeiten</a:t>
            </a:r>
            <a:r>
              <a:rPr lang="en-GB" dirty="0" smtClean="0"/>
              <a:t> und </a:t>
            </a:r>
            <a:r>
              <a:rPr lang="en-GB" dirty="0" err="1"/>
              <a:t>F</a:t>
            </a:r>
            <a:r>
              <a:rPr lang="en-GB" dirty="0" err="1" smtClean="0"/>
              <a:t>ertigkeiten</a:t>
            </a:r>
            <a:r>
              <a:rPr lang="en-GB" dirty="0" smtClean="0"/>
              <a:t> </a:t>
            </a:r>
            <a:r>
              <a:rPr lang="en-GB" b="1" dirty="0" smtClean="0"/>
              <a:t>(“Recognition of Prior Learning” </a:t>
            </a:r>
            <a:r>
              <a:rPr lang="en-GB" dirty="0" err="1" smtClean="0"/>
              <a:t>gemäß</a:t>
            </a:r>
            <a:r>
              <a:rPr lang="en-GB" dirty="0" smtClean="0"/>
              <a:t> ILO) </a:t>
            </a:r>
            <a:r>
              <a:rPr lang="en-GB" dirty="0" err="1" smtClean="0"/>
              <a:t>erreicht</a:t>
            </a:r>
            <a:r>
              <a:rPr lang="en-GB" dirty="0" smtClean="0"/>
              <a:t> </a:t>
            </a:r>
            <a:r>
              <a:rPr lang="en-GB" dirty="0" err="1" smtClean="0"/>
              <a:t>werden</a:t>
            </a:r>
            <a:r>
              <a:rPr lang="en-GB" dirty="0" smtClean="0"/>
              <a:t> -&gt; </a:t>
            </a:r>
            <a:r>
              <a:rPr lang="en-GB" dirty="0" err="1" smtClean="0"/>
              <a:t>Einstiegsoption</a:t>
            </a:r>
            <a:r>
              <a:rPr lang="en-GB" dirty="0" smtClean="0"/>
              <a:t> </a:t>
            </a:r>
            <a:r>
              <a:rPr lang="en-GB" dirty="0" err="1" smtClean="0"/>
              <a:t>für</a:t>
            </a:r>
            <a:r>
              <a:rPr lang="en-GB" dirty="0" smtClean="0"/>
              <a:t> Un- und </a:t>
            </a:r>
            <a:r>
              <a:rPr lang="en-GB" dirty="0" err="1" smtClean="0"/>
              <a:t>Angelernte</a:t>
            </a:r>
            <a:r>
              <a:rPr lang="en-GB" dirty="0" smtClean="0"/>
              <a:t>, die </a:t>
            </a:r>
            <a:r>
              <a:rPr lang="en-GB" dirty="0" err="1" smtClean="0"/>
              <a:t>keinen</a:t>
            </a:r>
            <a:r>
              <a:rPr lang="en-GB" dirty="0" smtClean="0"/>
              <a:t> </a:t>
            </a:r>
            <a:r>
              <a:rPr lang="en-GB" dirty="0" err="1" smtClean="0"/>
              <a:t>regulären</a:t>
            </a:r>
            <a:r>
              <a:rPr lang="en-GB" dirty="0" smtClean="0"/>
              <a:t> </a:t>
            </a:r>
            <a:r>
              <a:rPr lang="en-GB" dirty="0" err="1" smtClean="0"/>
              <a:t>Zugang</a:t>
            </a:r>
            <a:r>
              <a:rPr lang="en-GB" dirty="0" smtClean="0"/>
              <a:t> </a:t>
            </a:r>
            <a:r>
              <a:rPr lang="en-GB" dirty="0" err="1" smtClean="0"/>
              <a:t>zum</a:t>
            </a:r>
            <a:r>
              <a:rPr lang="en-GB" dirty="0" smtClean="0"/>
              <a:t> </a:t>
            </a:r>
            <a:r>
              <a:rPr lang="en-GB" dirty="0" err="1" smtClean="0"/>
              <a:t>Berufsbildungssystem</a:t>
            </a:r>
            <a:r>
              <a:rPr lang="en-GB" dirty="0" smtClean="0"/>
              <a:t> </a:t>
            </a:r>
            <a:r>
              <a:rPr lang="en-GB" dirty="0" err="1" smtClean="0"/>
              <a:t>erhalten</a:t>
            </a:r>
            <a:r>
              <a:rPr lang="en-GB" dirty="0" smtClean="0"/>
              <a:t> </a:t>
            </a:r>
            <a:r>
              <a:rPr lang="en-GB" dirty="0" err="1" smtClean="0"/>
              <a:t>haben</a:t>
            </a:r>
            <a:r>
              <a:rPr lang="en-GB" dirty="0" smtClean="0"/>
              <a:t>.</a:t>
            </a:r>
          </a:p>
          <a:p>
            <a:r>
              <a:rPr lang="en-GB" dirty="0" err="1" smtClean="0"/>
              <a:t>Bewusster</a:t>
            </a:r>
            <a:r>
              <a:rPr lang="en-GB" dirty="0" smtClean="0"/>
              <a:t> </a:t>
            </a:r>
            <a:r>
              <a:rPr lang="en-GB" dirty="0" err="1" smtClean="0"/>
              <a:t>Aufbau</a:t>
            </a:r>
            <a:r>
              <a:rPr lang="en-GB" dirty="0" smtClean="0"/>
              <a:t> </a:t>
            </a:r>
            <a:r>
              <a:rPr lang="en-GB" dirty="0" err="1" smtClean="0"/>
              <a:t>eines</a:t>
            </a:r>
            <a:r>
              <a:rPr lang="en-GB" dirty="0" smtClean="0"/>
              <a:t> </a:t>
            </a:r>
            <a:r>
              <a:rPr lang="en-GB" b="1" dirty="0" err="1" smtClean="0"/>
              <a:t>angeleiteten</a:t>
            </a:r>
            <a:r>
              <a:rPr lang="en-GB" b="1" dirty="0" smtClean="0"/>
              <a:t> </a:t>
            </a:r>
            <a:r>
              <a:rPr lang="en-GB" b="1" dirty="0" err="1" smtClean="0"/>
              <a:t>Fachkräfte</a:t>
            </a:r>
            <a:r>
              <a:rPr lang="en-GB" b="1" dirty="0" smtClean="0"/>
              <a:t>-Pools auf </a:t>
            </a:r>
            <a:r>
              <a:rPr lang="en-GB" b="1" dirty="0" err="1" smtClean="0"/>
              <a:t>Helfer-Niveau</a:t>
            </a:r>
            <a:r>
              <a:rPr lang="en-GB" b="1" dirty="0" smtClean="0"/>
              <a:t> </a:t>
            </a:r>
            <a:r>
              <a:rPr lang="en-GB" dirty="0" err="1" smtClean="0"/>
              <a:t>als</a:t>
            </a:r>
            <a:r>
              <a:rPr lang="en-GB" dirty="0" smtClean="0"/>
              <a:t> </a:t>
            </a:r>
            <a:r>
              <a:rPr lang="en-GB" dirty="0" err="1" smtClean="0"/>
              <a:t>schnelle</a:t>
            </a:r>
            <a:r>
              <a:rPr lang="en-GB" dirty="0" smtClean="0"/>
              <a:t> </a:t>
            </a:r>
            <a:r>
              <a:rPr lang="en-GB" dirty="0" err="1" smtClean="0"/>
              <a:t>Reaktion</a:t>
            </a:r>
            <a:r>
              <a:rPr lang="en-GB" dirty="0" smtClean="0"/>
              <a:t> auf den </a:t>
            </a:r>
            <a:r>
              <a:rPr lang="en-GB" dirty="0" err="1" smtClean="0"/>
              <a:t>Fachkräftemangel</a:t>
            </a:r>
            <a:r>
              <a:rPr lang="en-GB" dirty="0" smtClean="0"/>
              <a:t> </a:t>
            </a:r>
            <a:r>
              <a:rPr lang="en-GB" dirty="0" err="1" smtClean="0"/>
              <a:t>mit</a:t>
            </a:r>
            <a:r>
              <a:rPr lang="en-GB" dirty="0" smtClean="0"/>
              <a:t> der </a:t>
            </a:r>
            <a:r>
              <a:rPr lang="en-GB" b="1" dirty="0" err="1" smtClean="0"/>
              <a:t>nachdrücklichen</a:t>
            </a:r>
            <a:r>
              <a:rPr lang="en-GB" b="1" dirty="0" smtClean="0"/>
              <a:t> Option </a:t>
            </a:r>
            <a:r>
              <a:rPr lang="en-GB" dirty="0" smtClean="0"/>
              <a:t>auf (</a:t>
            </a:r>
            <a:r>
              <a:rPr lang="en-GB" dirty="0" err="1" smtClean="0"/>
              <a:t>berufsbegleitender</a:t>
            </a:r>
            <a:r>
              <a:rPr lang="en-GB" dirty="0" smtClean="0"/>
              <a:t>) </a:t>
            </a:r>
            <a:r>
              <a:rPr lang="en-GB" dirty="0" err="1" smtClean="0"/>
              <a:t>Weiterqualifizierung</a:t>
            </a:r>
            <a:r>
              <a:rPr lang="en-GB" dirty="0" smtClean="0"/>
              <a:t> </a:t>
            </a:r>
            <a:r>
              <a:rPr lang="en-GB" dirty="0" err="1" smtClean="0"/>
              <a:t>bis</a:t>
            </a:r>
            <a:r>
              <a:rPr lang="en-GB" dirty="0" smtClean="0"/>
              <a:t> </a:t>
            </a:r>
            <a:r>
              <a:rPr lang="en-GB" dirty="0" err="1" smtClean="0"/>
              <a:t>zum</a:t>
            </a:r>
            <a:r>
              <a:rPr lang="en-GB" dirty="0" smtClean="0"/>
              <a:t> </a:t>
            </a:r>
            <a:r>
              <a:rPr lang="en-GB" dirty="0" err="1" smtClean="0"/>
              <a:t>regulären</a:t>
            </a:r>
            <a:r>
              <a:rPr lang="en-GB" dirty="0" smtClean="0"/>
              <a:t> </a:t>
            </a:r>
            <a:r>
              <a:rPr lang="en-GB" dirty="0" err="1" smtClean="0"/>
              <a:t>Abschluss</a:t>
            </a:r>
            <a:r>
              <a:rPr lang="en-GB" dirty="0" smtClean="0"/>
              <a:t>.</a:t>
            </a:r>
          </a:p>
        </p:txBody>
      </p:sp>
      <p:sp>
        <p:nvSpPr>
          <p:cNvPr id="6" name="Titel 1"/>
          <p:cNvSpPr>
            <a:spLocks noGrp="1"/>
          </p:cNvSpPr>
          <p:nvPr>
            <p:ph type="title"/>
          </p:nvPr>
        </p:nvSpPr>
        <p:spPr>
          <a:xfrm>
            <a:off x="459873" y="261046"/>
            <a:ext cx="6552728" cy="857250"/>
          </a:xfrm>
        </p:spPr>
        <p:txBody>
          <a:bodyPr/>
          <a:lstStyle/>
          <a:p>
            <a:r>
              <a:rPr lang="de-DE" sz="2400" cap="none" dirty="0" smtClean="0"/>
              <a:t>Was kann getan werden? </a:t>
            </a:r>
            <a:r>
              <a:rPr lang="de-DE" sz="2400" cap="none" dirty="0" smtClean="0"/>
              <a:t>Einstiege in die </a:t>
            </a:r>
            <a:r>
              <a:rPr lang="de-DE" sz="2400" cap="none" dirty="0" err="1" smtClean="0"/>
              <a:t>Berufsfachlichkeit</a:t>
            </a:r>
            <a:endParaRPr lang="de-DE" sz="2400" cap="none" dirty="0"/>
          </a:p>
        </p:txBody>
      </p:sp>
    </p:spTree>
    <p:extLst>
      <p:ext uri="{BB962C8B-B14F-4D97-AF65-F5344CB8AC3E}">
        <p14:creationId xmlns:p14="http://schemas.microsoft.com/office/powerpoint/2010/main" val="3268900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4B30719-C308-4082-8C46-77674259C394}" type="slidenum">
              <a:rPr lang="de-DE" smtClean="0"/>
              <a:t>5</a:t>
            </a:fld>
            <a:endParaRPr lang="de-DE" dirty="0"/>
          </a:p>
        </p:txBody>
      </p:sp>
      <p:sp>
        <p:nvSpPr>
          <p:cNvPr id="6" name="Titel 1"/>
          <p:cNvSpPr>
            <a:spLocks noGrp="1"/>
          </p:cNvSpPr>
          <p:nvPr>
            <p:ph type="title"/>
          </p:nvPr>
        </p:nvSpPr>
        <p:spPr>
          <a:xfrm>
            <a:off x="459873" y="261046"/>
            <a:ext cx="6552728" cy="857250"/>
          </a:xfrm>
        </p:spPr>
        <p:txBody>
          <a:bodyPr/>
          <a:lstStyle/>
          <a:p>
            <a:r>
              <a:rPr lang="de-DE" sz="2400" cap="none" dirty="0" smtClean="0"/>
              <a:t>Praktische Erfahrungen mit RPL</a:t>
            </a:r>
            <a:endParaRPr lang="de-DE" sz="2400" cap="none" dirty="0"/>
          </a:p>
        </p:txBody>
      </p:sp>
      <p:sp>
        <p:nvSpPr>
          <p:cNvPr id="7" name="Textplatzhalter 4"/>
          <p:cNvSpPr>
            <a:spLocks noGrp="1"/>
          </p:cNvSpPr>
          <p:nvPr>
            <p:ph type="body" sz="quarter" idx="14"/>
          </p:nvPr>
        </p:nvSpPr>
        <p:spPr>
          <a:xfrm>
            <a:off x="469050" y="1275606"/>
            <a:ext cx="7991381" cy="4608512"/>
          </a:xfrm>
        </p:spPr>
        <p:txBody>
          <a:bodyPr>
            <a:normAutofit/>
          </a:bodyPr>
          <a:lstStyle/>
          <a:p>
            <a:pPr marL="0" indent="0">
              <a:buNone/>
            </a:pPr>
            <a:r>
              <a:rPr lang="de-DE" dirty="0"/>
              <a:t>„Unsere Hauptaufgabe besteht darin, die beruflichen Kompetenzen der Menschen durch Zertifizierung offiziell </a:t>
            </a:r>
            <a:r>
              <a:rPr lang="de-DE" dirty="0" smtClean="0"/>
              <a:t>anzuerkennen, unabhängig </a:t>
            </a:r>
            <a:r>
              <a:rPr lang="de-DE" dirty="0"/>
              <a:t>davon, wie die Menschen das Wissen erworben haben und ob sie einen akademischen Abschluss haben oder nicht. Auf diese Weise möchten wir die kontinuierlichen Lernmöglichkeiten der Menschen und ihre Anerkennung und Wertschätzung durch Evaluierungs- und Zertifizierungsprozesse fördern, die auf Standards basieren, die von den produktiven Sektoren definiert und validiert werden</a:t>
            </a:r>
            <a:r>
              <a:rPr lang="de-DE" dirty="0" smtClean="0"/>
              <a:t>.“</a:t>
            </a:r>
            <a:endParaRPr lang="de-DE" i="1" dirty="0" smtClean="0"/>
          </a:p>
          <a:p>
            <a:endParaRPr lang="de-DE" dirty="0" smtClean="0"/>
          </a:p>
          <a:p>
            <a:endParaRPr lang="de-DE" dirty="0"/>
          </a:p>
        </p:txBody>
      </p:sp>
      <p:sp>
        <p:nvSpPr>
          <p:cNvPr id="8" name="Textfeld 7"/>
          <p:cNvSpPr txBox="1"/>
          <p:nvPr/>
        </p:nvSpPr>
        <p:spPr>
          <a:xfrm>
            <a:off x="3419872" y="3867894"/>
            <a:ext cx="2664296" cy="461665"/>
          </a:xfrm>
          <a:prstGeom prst="rect">
            <a:avLst/>
          </a:prstGeom>
          <a:noFill/>
        </p:spPr>
        <p:txBody>
          <a:bodyPr wrap="square" rtlCol="0">
            <a:spAutoFit/>
          </a:bodyPr>
          <a:lstStyle/>
          <a:p>
            <a:pPr defTabSz="1219170"/>
            <a:r>
              <a:rPr lang="de-DE" sz="2400" dirty="0" err="1">
                <a:solidFill>
                  <a:srgbClr val="878787">
                    <a:lumMod val="75000"/>
                  </a:srgbClr>
                </a:solidFill>
                <a:latin typeface="Arial" panose="020B0604020202020204" pitchFamily="34" charset="0"/>
                <a:cs typeface="Arial" panose="020B0604020202020204" pitchFamily="34" charset="0"/>
              </a:rPr>
              <a:t>ChileValora</a:t>
            </a:r>
            <a:r>
              <a:rPr lang="de-DE" sz="2400" dirty="0">
                <a:solidFill>
                  <a:srgbClr val="878787">
                    <a:lumMod val="75000"/>
                  </a:srgbClr>
                </a:solidFill>
                <a:latin typeface="Arial" panose="020B0604020202020204" pitchFamily="34" charset="0"/>
                <a:cs typeface="Arial" panose="020B0604020202020204" pitchFamily="34" charset="0"/>
              </a:rPr>
              <a:t>, 2021</a:t>
            </a:r>
          </a:p>
        </p:txBody>
      </p:sp>
    </p:spTree>
    <p:extLst>
      <p:ext uri="{BB962C8B-B14F-4D97-AF65-F5344CB8AC3E}">
        <p14:creationId xmlns:p14="http://schemas.microsoft.com/office/powerpoint/2010/main" val="147081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4B30719-C308-4082-8C46-77674259C394}" type="slidenum">
              <a:rPr lang="de-DE" smtClean="0"/>
              <a:t>6</a:t>
            </a:fld>
            <a:endParaRPr lang="de-DE" dirty="0"/>
          </a:p>
        </p:txBody>
      </p:sp>
      <p:sp>
        <p:nvSpPr>
          <p:cNvPr id="5" name="Textplatzhalter 4"/>
          <p:cNvSpPr>
            <a:spLocks noGrp="1"/>
          </p:cNvSpPr>
          <p:nvPr>
            <p:ph type="body" sz="quarter" idx="14"/>
          </p:nvPr>
        </p:nvSpPr>
        <p:spPr/>
        <p:txBody>
          <a:bodyPr>
            <a:normAutofit/>
          </a:bodyPr>
          <a:lstStyle/>
          <a:p>
            <a:r>
              <a:rPr lang="en-GB" dirty="0" err="1" smtClean="0"/>
              <a:t>Rasche</a:t>
            </a:r>
            <a:r>
              <a:rPr lang="en-GB" dirty="0" smtClean="0"/>
              <a:t> </a:t>
            </a:r>
            <a:r>
              <a:rPr lang="en-GB" dirty="0" err="1" smtClean="0"/>
              <a:t>Lückenschlüsse</a:t>
            </a:r>
            <a:r>
              <a:rPr lang="en-GB" dirty="0"/>
              <a:t> </a:t>
            </a:r>
            <a:r>
              <a:rPr lang="en-GB" dirty="0" err="1" smtClean="0"/>
              <a:t>durch</a:t>
            </a:r>
            <a:r>
              <a:rPr lang="en-GB" dirty="0" smtClean="0"/>
              <a:t> </a:t>
            </a:r>
            <a:r>
              <a:rPr lang="en-GB" dirty="0" err="1" smtClean="0"/>
              <a:t>anerkannte</a:t>
            </a:r>
            <a:r>
              <a:rPr lang="en-GB" dirty="0" smtClean="0"/>
              <a:t> </a:t>
            </a:r>
            <a:r>
              <a:rPr lang="en-GB" dirty="0" err="1" smtClean="0"/>
              <a:t>Kurzschulungen</a:t>
            </a:r>
            <a:r>
              <a:rPr lang="en-GB" dirty="0" smtClean="0"/>
              <a:t> (</a:t>
            </a:r>
            <a:r>
              <a:rPr lang="en-GB" dirty="0" err="1" smtClean="0"/>
              <a:t>Mikrozertifikate</a:t>
            </a:r>
            <a:r>
              <a:rPr lang="en-GB" dirty="0" smtClean="0"/>
              <a:t>, Industrial Credentials in Form von </a:t>
            </a:r>
            <a:r>
              <a:rPr lang="en-GB" dirty="0" err="1" smtClean="0"/>
              <a:t>Herstellerschulungen</a:t>
            </a:r>
            <a:r>
              <a:rPr lang="en-GB" dirty="0" smtClean="0"/>
              <a:t> etc.)</a:t>
            </a:r>
          </a:p>
          <a:p>
            <a:r>
              <a:rPr lang="en-GB" dirty="0" err="1" smtClean="0"/>
              <a:t>Stärkung</a:t>
            </a:r>
            <a:r>
              <a:rPr lang="en-GB" dirty="0" smtClean="0"/>
              <a:t> der </a:t>
            </a:r>
            <a:r>
              <a:rPr lang="en-GB" dirty="0" err="1" smtClean="0"/>
              <a:t>digitalen</a:t>
            </a:r>
            <a:r>
              <a:rPr lang="en-GB" dirty="0" smtClean="0"/>
              <a:t> </a:t>
            </a:r>
            <a:r>
              <a:rPr lang="en-GB" dirty="0" err="1" smtClean="0"/>
              <a:t>Fähigkeiten</a:t>
            </a:r>
            <a:r>
              <a:rPr lang="en-GB" dirty="0" smtClean="0"/>
              <a:t> und </a:t>
            </a:r>
            <a:r>
              <a:rPr lang="en-GB" dirty="0" err="1"/>
              <a:t>F</a:t>
            </a:r>
            <a:r>
              <a:rPr lang="en-GB" dirty="0" err="1" smtClean="0"/>
              <a:t>ertigkeiten</a:t>
            </a:r>
            <a:r>
              <a:rPr lang="en-GB" dirty="0" smtClean="0"/>
              <a:t> (</a:t>
            </a:r>
            <a:r>
              <a:rPr lang="en-GB" dirty="0" err="1" smtClean="0"/>
              <a:t>auch</a:t>
            </a:r>
            <a:r>
              <a:rPr lang="en-GB" dirty="0" smtClean="0"/>
              <a:t> </a:t>
            </a:r>
            <a:r>
              <a:rPr lang="en-GB" dirty="0" err="1" smtClean="0"/>
              <a:t>grüne</a:t>
            </a:r>
            <a:r>
              <a:rPr lang="en-GB" dirty="0" smtClean="0"/>
              <a:t> </a:t>
            </a:r>
            <a:r>
              <a:rPr lang="en-GB" dirty="0" err="1" smtClean="0"/>
              <a:t>Technologien</a:t>
            </a:r>
            <a:r>
              <a:rPr lang="en-GB" dirty="0" smtClean="0"/>
              <a:t> </a:t>
            </a:r>
            <a:r>
              <a:rPr lang="en-GB" dirty="0" err="1" smtClean="0"/>
              <a:t>sind</a:t>
            </a:r>
            <a:r>
              <a:rPr lang="en-GB" dirty="0" smtClean="0"/>
              <a:t> in der Regel digitale </a:t>
            </a:r>
            <a:r>
              <a:rPr lang="en-GB" dirty="0" err="1" smtClean="0"/>
              <a:t>Technologien</a:t>
            </a:r>
            <a:r>
              <a:rPr lang="en-GB" dirty="0" smtClean="0"/>
              <a:t>) und </a:t>
            </a:r>
            <a:r>
              <a:rPr lang="en-GB" dirty="0" err="1" smtClean="0"/>
              <a:t>Nutzung</a:t>
            </a:r>
            <a:r>
              <a:rPr lang="en-GB" dirty="0" smtClean="0"/>
              <a:t> </a:t>
            </a:r>
            <a:r>
              <a:rPr lang="en-GB" dirty="0" err="1" smtClean="0"/>
              <a:t>digitaler</a:t>
            </a:r>
            <a:r>
              <a:rPr lang="en-GB" dirty="0" smtClean="0"/>
              <a:t> </a:t>
            </a:r>
            <a:r>
              <a:rPr lang="en-GB" dirty="0" err="1" smtClean="0"/>
              <a:t>Lernunterstützung</a:t>
            </a:r>
            <a:r>
              <a:rPr lang="en-GB" dirty="0" smtClean="0"/>
              <a:t> (</a:t>
            </a:r>
            <a:r>
              <a:rPr lang="en-GB" dirty="0" err="1" smtClean="0"/>
              <a:t>Assistenz</a:t>
            </a:r>
            <a:r>
              <a:rPr lang="en-GB" dirty="0" smtClean="0"/>
              <a:t>- und </a:t>
            </a:r>
            <a:r>
              <a:rPr lang="en-GB" dirty="0" err="1" smtClean="0"/>
              <a:t>Tutorsysteme</a:t>
            </a:r>
            <a:r>
              <a:rPr lang="en-GB" dirty="0" smtClean="0"/>
              <a:t>).</a:t>
            </a:r>
          </a:p>
          <a:p>
            <a:r>
              <a:rPr lang="en-GB" dirty="0" err="1" smtClean="0"/>
              <a:t>Lernförderliche</a:t>
            </a:r>
            <a:r>
              <a:rPr lang="en-GB" dirty="0" smtClean="0"/>
              <a:t> </a:t>
            </a:r>
            <a:r>
              <a:rPr lang="en-GB" dirty="0" err="1" smtClean="0"/>
              <a:t>Arbeitsgestaltung</a:t>
            </a:r>
            <a:r>
              <a:rPr lang="en-GB" dirty="0" smtClean="0"/>
              <a:t> (</a:t>
            </a:r>
            <a:r>
              <a:rPr lang="en-GB" dirty="0" err="1" smtClean="0"/>
              <a:t>Arbeitssysteme</a:t>
            </a:r>
            <a:r>
              <a:rPr lang="en-GB" dirty="0" smtClean="0"/>
              <a:t> </a:t>
            </a:r>
            <a:r>
              <a:rPr lang="en-GB" dirty="0" err="1" smtClean="0"/>
              <a:t>als</a:t>
            </a:r>
            <a:r>
              <a:rPr lang="en-GB" dirty="0" smtClean="0"/>
              <a:t> </a:t>
            </a:r>
            <a:r>
              <a:rPr lang="en-GB" dirty="0" err="1" smtClean="0"/>
              <a:t>Lernsysteme</a:t>
            </a:r>
            <a:r>
              <a:rPr lang="en-GB" dirty="0" smtClean="0"/>
              <a:t>).</a:t>
            </a:r>
          </a:p>
          <a:p>
            <a:r>
              <a:rPr lang="en-GB" dirty="0" err="1" smtClean="0"/>
              <a:t>Individuelles</a:t>
            </a:r>
            <a:r>
              <a:rPr lang="en-GB" dirty="0" smtClean="0"/>
              <a:t> </a:t>
            </a:r>
            <a:r>
              <a:rPr lang="en-GB" dirty="0" err="1" smtClean="0"/>
              <a:t>Weiterbildungs</a:t>
            </a:r>
            <a:r>
              <a:rPr lang="en-GB" dirty="0" smtClean="0"/>
              <a:t>-Coaching (</a:t>
            </a:r>
            <a:r>
              <a:rPr lang="en-GB" dirty="0" err="1" smtClean="0"/>
              <a:t>selbstgesteuertes</a:t>
            </a:r>
            <a:r>
              <a:rPr lang="en-GB" dirty="0" smtClean="0"/>
              <a:t> </a:t>
            </a:r>
            <a:r>
              <a:rPr lang="en-GB" dirty="0" err="1" smtClean="0"/>
              <a:t>Lernen</a:t>
            </a:r>
            <a:r>
              <a:rPr lang="en-GB" dirty="0" smtClean="0"/>
              <a:t> </a:t>
            </a:r>
            <a:r>
              <a:rPr lang="en-GB" dirty="0" err="1" smtClean="0"/>
              <a:t>ist</a:t>
            </a:r>
            <a:r>
              <a:rPr lang="en-GB" dirty="0" smtClean="0"/>
              <a:t> </a:t>
            </a:r>
            <a:r>
              <a:rPr lang="en-GB" dirty="0" err="1" smtClean="0"/>
              <a:t>etwas</a:t>
            </a:r>
            <a:r>
              <a:rPr lang="en-GB" dirty="0" smtClean="0"/>
              <a:t> </a:t>
            </a:r>
            <a:r>
              <a:rPr lang="en-GB" dirty="0" err="1" smtClean="0"/>
              <a:t>für</a:t>
            </a:r>
            <a:r>
              <a:rPr lang="en-GB" dirty="0" smtClean="0"/>
              <a:t> </a:t>
            </a:r>
            <a:r>
              <a:rPr lang="en-GB" dirty="0" err="1" smtClean="0"/>
              <a:t>bereits</a:t>
            </a:r>
            <a:r>
              <a:rPr lang="en-GB" dirty="0" smtClean="0"/>
              <a:t> </a:t>
            </a:r>
            <a:r>
              <a:rPr lang="en-GB" dirty="0" err="1" smtClean="0"/>
              <a:t>hochqualifizierte</a:t>
            </a:r>
            <a:r>
              <a:rPr lang="en-GB" dirty="0" smtClean="0"/>
              <a:t> </a:t>
            </a:r>
            <a:r>
              <a:rPr lang="en-GB" dirty="0" err="1" smtClean="0"/>
              <a:t>Fachkräfte</a:t>
            </a:r>
            <a:r>
              <a:rPr lang="en-GB" dirty="0" smtClean="0"/>
              <a:t>)</a:t>
            </a:r>
          </a:p>
          <a:p>
            <a:r>
              <a:rPr lang="en-GB" dirty="0" err="1" smtClean="0"/>
              <a:t>Mut</a:t>
            </a:r>
            <a:r>
              <a:rPr lang="en-GB" dirty="0" smtClean="0"/>
              <a:t> zu </a:t>
            </a:r>
            <a:r>
              <a:rPr lang="en-GB" dirty="0" err="1" smtClean="0"/>
              <a:t>Experimenten</a:t>
            </a:r>
            <a:r>
              <a:rPr lang="en-GB" dirty="0" smtClean="0"/>
              <a:t> bei </a:t>
            </a:r>
            <a:r>
              <a:rPr lang="en-GB" dirty="0" err="1" smtClean="0"/>
              <a:t>neu</a:t>
            </a:r>
            <a:r>
              <a:rPr lang="en-GB" dirty="0" smtClean="0"/>
              <a:t> </a:t>
            </a:r>
            <a:r>
              <a:rPr lang="en-GB" dirty="0" err="1" smtClean="0"/>
              <a:t>entstehenden</a:t>
            </a:r>
            <a:r>
              <a:rPr lang="en-GB" dirty="0" smtClean="0"/>
              <a:t> </a:t>
            </a:r>
            <a:r>
              <a:rPr lang="en-GB" dirty="0" err="1" smtClean="0"/>
              <a:t>Anforderungen</a:t>
            </a:r>
            <a:r>
              <a:rPr lang="en-GB" dirty="0" smtClean="0"/>
              <a:t> </a:t>
            </a:r>
            <a:r>
              <a:rPr lang="en-GB" dirty="0" err="1" smtClean="0"/>
              <a:t>wie</a:t>
            </a:r>
            <a:r>
              <a:rPr lang="en-GB" dirty="0" smtClean="0"/>
              <a:t> </a:t>
            </a:r>
            <a:r>
              <a:rPr lang="en-GB" i="1" dirty="0" smtClean="0"/>
              <a:t>Skills </a:t>
            </a:r>
            <a:r>
              <a:rPr lang="en-GB" i="1" dirty="0" err="1" smtClean="0"/>
              <a:t>für</a:t>
            </a:r>
            <a:r>
              <a:rPr lang="en-GB" i="1" dirty="0" smtClean="0"/>
              <a:t> die H2-Ökonomie</a:t>
            </a:r>
            <a:r>
              <a:rPr lang="en-GB" dirty="0" smtClean="0"/>
              <a:t> (</a:t>
            </a:r>
            <a:r>
              <a:rPr lang="en-GB" dirty="0" err="1" smtClean="0"/>
              <a:t>Wildwuchsphase</a:t>
            </a:r>
            <a:r>
              <a:rPr lang="en-GB" dirty="0" smtClean="0"/>
              <a:t>, um zu </a:t>
            </a:r>
            <a:r>
              <a:rPr lang="en-GB" dirty="0" err="1" smtClean="0"/>
              <a:t>sehen</a:t>
            </a:r>
            <a:r>
              <a:rPr lang="en-GB" dirty="0" smtClean="0"/>
              <a:t>, was </a:t>
            </a:r>
            <a:r>
              <a:rPr lang="en-GB" dirty="0" err="1" smtClean="0"/>
              <a:t>funktioniert</a:t>
            </a:r>
            <a:r>
              <a:rPr lang="en-GB" dirty="0" smtClean="0"/>
              <a:t> und </a:t>
            </a:r>
            <a:r>
              <a:rPr lang="en-GB" dirty="0" err="1" smtClean="0"/>
              <a:t>gebraucht</a:t>
            </a:r>
            <a:r>
              <a:rPr lang="en-GB" dirty="0" smtClean="0"/>
              <a:t> </a:t>
            </a:r>
            <a:r>
              <a:rPr lang="en-GB" dirty="0" err="1" smtClean="0"/>
              <a:t>wird</a:t>
            </a:r>
            <a:r>
              <a:rPr lang="en-GB" dirty="0" smtClean="0"/>
              <a:t>, und </a:t>
            </a:r>
            <a:r>
              <a:rPr lang="en-GB" dirty="0" err="1" smtClean="0"/>
              <a:t>anschließende</a:t>
            </a:r>
            <a:r>
              <a:rPr lang="en-GB" dirty="0" smtClean="0"/>
              <a:t> </a:t>
            </a:r>
            <a:r>
              <a:rPr lang="en-GB" dirty="0" err="1" smtClean="0"/>
              <a:t>Konsolidierung</a:t>
            </a:r>
            <a:r>
              <a:rPr lang="en-GB" dirty="0" smtClean="0"/>
              <a:t> und </a:t>
            </a:r>
            <a:r>
              <a:rPr lang="en-GB" dirty="0" err="1" smtClean="0"/>
              <a:t>Einhegung</a:t>
            </a:r>
            <a:r>
              <a:rPr lang="en-GB" dirty="0" smtClean="0"/>
              <a:t>)</a:t>
            </a:r>
          </a:p>
        </p:txBody>
      </p:sp>
      <p:sp>
        <p:nvSpPr>
          <p:cNvPr id="6" name="Titel 1"/>
          <p:cNvSpPr>
            <a:spLocks noGrp="1"/>
          </p:cNvSpPr>
          <p:nvPr>
            <p:ph type="title"/>
          </p:nvPr>
        </p:nvSpPr>
        <p:spPr>
          <a:xfrm>
            <a:off x="459873" y="261046"/>
            <a:ext cx="6552728" cy="857250"/>
          </a:xfrm>
        </p:spPr>
        <p:txBody>
          <a:bodyPr/>
          <a:lstStyle/>
          <a:p>
            <a:r>
              <a:rPr lang="de-DE" sz="2400" cap="none" dirty="0" smtClean="0"/>
              <a:t>Was kann getan werden? Weiterbildung</a:t>
            </a:r>
            <a:endParaRPr lang="de-DE" sz="2400" cap="none" dirty="0"/>
          </a:p>
        </p:txBody>
      </p:sp>
    </p:spTree>
    <p:extLst>
      <p:ext uri="{BB962C8B-B14F-4D97-AF65-F5344CB8AC3E}">
        <p14:creationId xmlns:p14="http://schemas.microsoft.com/office/powerpoint/2010/main" val="1282540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4B30719-C308-4082-8C46-77674259C394}" type="slidenum">
              <a:rPr lang="de-DE" smtClean="0"/>
              <a:t>7</a:t>
            </a:fld>
            <a:endParaRPr lang="de-DE" dirty="0"/>
          </a:p>
        </p:txBody>
      </p:sp>
      <p:sp>
        <p:nvSpPr>
          <p:cNvPr id="6" name="Titel 1"/>
          <p:cNvSpPr>
            <a:spLocks noGrp="1"/>
          </p:cNvSpPr>
          <p:nvPr>
            <p:ph type="title"/>
          </p:nvPr>
        </p:nvSpPr>
        <p:spPr>
          <a:xfrm>
            <a:off x="459873" y="261046"/>
            <a:ext cx="6552728" cy="857250"/>
          </a:xfrm>
        </p:spPr>
        <p:txBody>
          <a:bodyPr/>
          <a:lstStyle/>
          <a:p>
            <a:r>
              <a:rPr lang="de-DE" sz="2400" cap="none" dirty="0" smtClean="0"/>
              <a:t>Gestaltungsfelder für die Weiterbildung</a:t>
            </a:r>
            <a:endParaRPr lang="de-DE" sz="2400" cap="none" dirty="0"/>
          </a:p>
        </p:txBody>
      </p:sp>
      <p:pic>
        <p:nvPicPr>
          <p:cNvPr id="9" name="Grafik 8"/>
          <p:cNvPicPr>
            <a:picLocks noChangeAspect="1"/>
          </p:cNvPicPr>
          <p:nvPr/>
        </p:nvPicPr>
        <p:blipFill>
          <a:blip r:embed="rId2"/>
          <a:stretch>
            <a:fillRect/>
          </a:stretch>
        </p:blipFill>
        <p:spPr>
          <a:xfrm>
            <a:off x="539552" y="1491630"/>
            <a:ext cx="7405836" cy="2914035"/>
          </a:xfrm>
          <a:prstGeom prst="rect">
            <a:avLst/>
          </a:prstGeom>
        </p:spPr>
      </p:pic>
    </p:spTree>
    <p:extLst>
      <p:ext uri="{BB962C8B-B14F-4D97-AF65-F5344CB8AC3E}">
        <p14:creationId xmlns:p14="http://schemas.microsoft.com/office/powerpoint/2010/main" val="2675116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4B30719-C308-4082-8C46-77674259C394}" type="slidenum">
              <a:rPr lang="de-DE" smtClean="0"/>
              <a:t>8</a:t>
            </a:fld>
            <a:endParaRPr lang="de-DE" dirty="0"/>
          </a:p>
        </p:txBody>
      </p:sp>
      <p:sp>
        <p:nvSpPr>
          <p:cNvPr id="6" name="Titel 1"/>
          <p:cNvSpPr>
            <a:spLocks noGrp="1"/>
          </p:cNvSpPr>
          <p:nvPr>
            <p:ph type="title"/>
          </p:nvPr>
        </p:nvSpPr>
        <p:spPr>
          <a:xfrm>
            <a:off x="459873" y="261046"/>
            <a:ext cx="6552728" cy="857250"/>
          </a:xfrm>
        </p:spPr>
        <p:txBody>
          <a:bodyPr/>
          <a:lstStyle/>
          <a:p>
            <a:r>
              <a:rPr lang="de-DE" sz="2400" cap="none" dirty="0" smtClean="0"/>
              <a:t>Stimmen dazu</a:t>
            </a:r>
            <a:endParaRPr lang="de-DE" sz="2400" cap="none" dirty="0"/>
          </a:p>
        </p:txBody>
      </p:sp>
      <p:pic>
        <p:nvPicPr>
          <p:cNvPr id="1026" name="3035A2C7-C790-4C31-A26D-3FB9A37C0705" descr="IMG_09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873" y="1275605"/>
            <a:ext cx="2814391" cy="304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499712" y="4443958"/>
            <a:ext cx="2734712" cy="646331"/>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Interview mit Andrea </a:t>
            </a:r>
            <a:r>
              <a:rPr lang="de-DE" sz="1200" dirty="0" err="1" smtClean="0">
                <a:latin typeface="Arial" panose="020B0604020202020204" pitchFamily="34" charset="0"/>
                <a:cs typeface="Arial" panose="020B0604020202020204" pitchFamily="34" charset="0"/>
              </a:rPr>
              <a:t>Nahles</a:t>
            </a:r>
            <a:r>
              <a:rPr lang="de-DE" sz="1200" dirty="0">
                <a:latin typeface="Arial" panose="020B0604020202020204" pitchFamily="34" charset="0"/>
                <a:cs typeface="Arial" panose="020B0604020202020204" pitchFamily="34" charset="0"/>
              </a:rPr>
              <a:t>, BA - </a:t>
            </a:r>
            <a:r>
              <a:rPr lang="de-DE" sz="1200" dirty="0" smtClean="0">
                <a:latin typeface="Arial" panose="020B0604020202020204" pitchFamily="34" charset="0"/>
                <a:cs typeface="Arial" panose="020B0604020202020204" pitchFamily="34" charset="0"/>
              </a:rPr>
              <a:t>DIE </a:t>
            </a:r>
            <a:r>
              <a:rPr lang="de-DE" sz="1200" dirty="0">
                <a:latin typeface="Arial" panose="020B0604020202020204" pitchFamily="34" charset="0"/>
                <a:cs typeface="Arial" panose="020B0604020202020204" pitchFamily="34" charset="0"/>
              </a:rPr>
              <a:t>ZEIT Nr. </a:t>
            </a:r>
            <a:r>
              <a:rPr lang="de-DE" sz="1200" dirty="0" smtClean="0">
                <a:latin typeface="Arial" panose="020B0604020202020204" pitchFamily="34" charset="0"/>
                <a:cs typeface="Arial" panose="020B0604020202020204" pitchFamily="34" charset="0"/>
              </a:rPr>
              <a:t>34/2023 vom </a:t>
            </a:r>
            <a:r>
              <a:rPr lang="de-DE" sz="1200" dirty="0">
                <a:latin typeface="Arial" panose="020B0604020202020204" pitchFamily="34" charset="0"/>
                <a:cs typeface="Arial" panose="020B0604020202020204" pitchFamily="34" charset="0"/>
              </a:rPr>
              <a:t>8. August 2023 </a:t>
            </a:r>
          </a:p>
        </p:txBody>
      </p:sp>
      <p:sp>
        <p:nvSpPr>
          <p:cNvPr id="11" name="Textfeld 10"/>
          <p:cNvSpPr txBox="1"/>
          <p:nvPr/>
        </p:nvSpPr>
        <p:spPr>
          <a:xfrm>
            <a:off x="3523390" y="3374589"/>
            <a:ext cx="2734712"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Interview mit Prof. Enzo Weber, IAB – Vorwärts vom April 2023 </a:t>
            </a:r>
            <a:endParaRPr lang="de-DE" sz="1200" dirty="0">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3"/>
          <a:stretch>
            <a:fillRect/>
          </a:stretch>
        </p:blipFill>
        <p:spPr>
          <a:xfrm>
            <a:off x="3571772" y="1274545"/>
            <a:ext cx="5388427" cy="2088233"/>
          </a:xfrm>
          <a:prstGeom prst="rect">
            <a:avLst/>
          </a:prstGeom>
        </p:spPr>
      </p:pic>
    </p:spTree>
    <p:extLst>
      <p:ext uri="{BB962C8B-B14F-4D97-AF65-F5344CB8AC3E}">
        <p14:creationId xmlns:p14="http://schemas.microsoft.com/office/powerpoint/2010/main" val="1499010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4B30719-C308-4082-8C46-77674259C394}" type="slidenum">
              <a:rPr lang="de-DE" smtClean="0"/>
              <a:t>9</a:t>
            </a:fld>
            <a:endParaRPr lang="de-DE" dirty="0"/>
          </a:p>
        </p:txBody>
      </p:sp>
      <p:sp>
        <p:nvSpPr>
          <p:cNvPr id="5" name="Textplatzhalter 4"/>
          <p:cNvSpPr>
            <a:spLocks noGrp="1"/>
          </p:cNvSpPr>
          <p:nvPr>
            <p:ph type="body" sz="quarter" idx="14"/>
          </p:nvPr>
        </p:nvSpPr>
        <p:spPr/>
        <p:txBody>
          <a:bodyPr>
            <a:normAutofit lnSpcReduction="10000"/>
          </a:bodyPr>
          <a:lstStyle/>
          <a:p>
            <a:r>
              <a:rPr lang="en-GB" dirty="0" err="1" smtClean="0"/>
              <a:t>Beispiel</a:t>
            </a:r>
            <a:r>
              <a:rPr lang="en-GB" dirty="0" smtClean="0"/>
              <a:t> </a:t>
            </a:r>
            <a:r>
              <a:rPr lang="en-GB" dirty="0" err="1" smtClean="0"/>
              <a:t>Niederlande</a:t>
            </a:r>
            <a:r>
              <a:rPr lang="en-GB" dirty="0" smtClean="0"/>
              <a:t>: Bei </a:t>
            </a:r>
            <a:r>
              <a:rPr lang="en-GB" dirty="0" err="1" smtClean="0"/>
              <a:t>dem</a:t>
            </a:r>
            <a:r>
              <a:rPr lang="en-GB" dirty="0" smtClean="0"/>
              <a:t> modular </a:t>
            </a:r>
            <a:r>
              <a:rPr lang="en-GB" dirty="0" err="1" smtClean="0"/>
              <a:t>aufgebauten</a:t>
            </a:r>
            <a:r>
              <a:rPr lang="en-GB" dirty="0" smtClean="0"/>
              <a:t> System </a:t>
            </a:r>
            <a:r>
              <a:rPr lang="en-GB" dirty="0" err="1" smtClean="0"/>
              <a:t>steht</a:t>
            </a:r>
            <a:r>
              <a:rPr lang="en-GB" dirty="0" smtClean="0"/>
              <a:t> </a:t>
            </a:r>
            <a:r>
              <a:rPr lang="en-GB" dirty="0" err="1" smtClean="0"/>
              <a:t>weniger</a:t>
            </a:r>
            <a:r>
              <a:rPr lang="en-GB" dirty="0" smtClean="0"/>
              <a:t> das </a:t>
            </a:r>
            <a:r>
              <a:rPr lang="en-GB" dirty="0" err="1" smtClean="0"/>
              <a:t>einmal</a:t>
            </a:r>
            <a:r>
              <a:rPr lang="en-GB" dirty="0" smtClean="0"/>
              <a:t> </a:t>
            </a:r>
            <a:r>
              <a:rPr lang="en-GB" dirty="0" err="1" smtClean="0"/>
              <a:t>gewählte</a:t>
            </a:r>
            <a:r>
              <a:rPr lang="en-GB" dirty="0" smtClean="0"/>
              <a:t>, </a:t>
            </a:r>
            <a:r>
              <a:rPr lang="en-GB" dirty="0" err="1" smtClean="0"/>
              <a:t>lebenslange</a:t>
            </a:r>
            <a:r>
              <a:rPr lang="en-GB" dirty="0" smtClean="0"/>
              <a:t> </a:t>
            </a:r>
            <a:r>
              <a:rPr lang="en-GB" dirty="0" err="1" smtClean="0"/>
              <a:t>Berufskonzept</a:t>
            </a:r>
            <a:r>
              <a:rPr lang="en-GB" dirty="0" smtClean="0"/>
              <a:t> </a:t>
            </a:r>
            <a:r>
              <a:rPr lang="en-GB" dirty="0" err="1" smtClean="0"/>
              <a:t>im</a:t>
            </a:r>
            <a:r>
              <a:rPr lang="en-GB" dirty="0" smtClean="0"/>
              <a:t> </a:t>
            </a:r>
            <a:r>
              <a:rPr lang="en-GB" dirty="0" err="1" smtClean="0"/>
              <a:t>Vordergrund</a:t>
            </a:r>
            <a:r>
              <a:rPr lang="en-GB" dirty="0" smtClean="0"/>
              <a:t>, </a:t>
            </a:r>
            <a:r>
              <a:rPr lang="en-GB" dirty="0" err="1" smtClean="0"/>
              <a:t>sondern</a:t>
            </a:r>
            <a:r>
              <a:rPr lang="en-GB" dirty="0" smtClean="0"/>
              <a:t> </a:t>
            </a:r>
            <a:r>
              <a:rPr lang="en-GB" b="1" dirty="0" smtClean="0"/>
              <a:t>die </a:t>
            </a:r>
            <a:r>
              <a:rPr lang="en-GB" b="1" dirty="0" err="1" smtClean="0"/>
              <a:t>jeweils</a:t>
            </a:r>
            <a:r>
              <a:rPr lang="en-GB" b="1" dirty="0" smtClean="0"/>
              <a:t> </a:t>
            </a:r>
            <a:r>
              <a:rPr lang="en-GB" b="1" dirty="0" err="1" smtClean="0"/>
              <a:t>ausgeübte</a:t>
            </a:r>
            <a:r>
              <a:rPr lang="en-GB" b="1" dirty="0" smtClean="0"/>
              <a:t> </a:t>
            </a:r>
            <a:r>
              <a:rPr lang="en-GB" b="1" dirty="0" err="1" smtClean="0"/>
              <a:t>berufliche</a:t>
            </a:r>
            <a:r>
              <a:rPr lang="en-GB" b="1" dirty="0" smtClean="0"/>
              <a:t> </a:t>
            </a:r>
            <a:r>
              <a:rPr lang="en-GB" b="1" dirty="0" err="1" smtClean="0"/>
              <a:t>Tätigkeit</a:t>
            </a:r>
            <a:r>
              <a:rPr lang="en-GB" b="1" dirty="0" smtClean="0"/>
              <a:t> </a:t>
            </a:r>
            <a:r>
              <a:rPr lang="en-GB" dirty="0" smtClean="0"/>
              <a:t>(“</a:t>
            </a:r>
            <a:r>
              <a:rPr lang="en-GB" dirty="0" err="1" smtClean="0"/>
              <a:t>Instandhaltender</a:t>
            </a:r>
            <a:r>
              <a:rPr lang="en-GB" dirty="0" smtClean="0"/>
              <a:t> Zimmermann </a:t>
            </a:r>
            <a:r>
              <a:rPr lang="en-GB" dirty="0" err="1" smtClean="0"/>
              <a:t>mit</a:t>
            </a:r>
            <a:r>
              <a:rPr lang="en-GB" dirty="0" smtClean="0"/>
              <a:t> </a:t>
            </a:r>
            <a:r>
              <a:rPr lang="en-GB" dirty="0" err="1" smtClean="0"/>
              <a:t>Maurerhintergrund</a:t>
            </a:r>
            <a:r>
              <a:rPr lang="en-GB" dirty="0" smtClean="0"/>
              <a:t>”).</a:t>
            </a:r>
          </a:p>
          <a:p>
            <a:r>
              <a:rPr lang="en-GB" dirty="0" err="1" smtClean="0"/>
              <a:t>Wenn</a:t>
            </a:r>
            <a:r>
              <a:rPr lang="en-GB" dirty="0" smtClean="0"/>
              <a:t> </a:t>
            </a:r>
            <a:r>
              <a:rPr lang="en-GB" dirty="0" err="1" smtClean="0"/>
              <a:t>es</a:t>
            </a:r>
            <a:r>
              <a:rPr lang="en-GB" dirty="0" smtClean="0"/>
              <a:t> </a:t>
            </a:r>
            <a:r>
              <a:rPr lang="en-GB" dirty="0" err="1" smtClean="0"/>
              <a:t>bereits</a:t>
            </a:r>
            <a:r>
              <a:rPr lang="en-GB" dirty="0" smtClean="0"/>
              <a:t> in der </a:t>
            </a:r>
            <a:r>
              <a:rPr lang="en-GB" dirty="0" err="1" smtClean="0"/>
              <a:t>grundständigen</a:t>
            </a:r>
            <a:r>
              <a:rPr lang="en-GB" dirty="0"/>
              <a:t> </a:t>
            </a:r>
            <a:r>
              <a:rPr lang="en-GB" dirty="0" err="1" smtClean="0"/>
              <a:t>Berufsausbildung</a:t>
            </a:r>
            <a:r>
              <a:rPr lang="en-GB" dirty="0" smtClean="0"/>
              <a:t> 2 </a:t>
            </a:r>
            <a:r>
              <a:rPr lang="en-GB" dirty="0" err="1" smtClean="0"/>
              <a:t>oder</a:t>
            </a:r>
            <a:r>
              <a:rPr lang="en-GB" dirty="0" smtClean="0"/>
              <a:t> 3 </a:t>
            </a:r>
            <a:r>
              <a:rPr lang="en-GB" dirty="0" err="1" smtClean="0"/>
              <a:t>Qualifikations-Niveaus</a:t>
            </a:r>
            <a:r>
              <a:rPr lang="en-GB" dirty="0" smtClean="0"/>
              <a:t> </a:t>
            </a:r>
            <a:r>
              <a:rPr lang="en-GB" dirty="0" err="1" smtClean="0"/>
              <a:t>gäbe</a:t>
            </a:r>
            <a:r>
              <a:rPr lang="en-GB" dirty="0" smtClean="0"/>
              <a:t> (</a:t>
            </a:r>
            <a:r>
              <a:rPr lang="en-GB" dirty="0" err="1" smtClean="0"/>
              <a:t>kleine</a:t>
            </a:r>
            <a:r>
              <a:rPr lang="en-GB" dirty="0" smtClean="0"/>
              <a:t>, </a:t>
            </a:r>
            <a:r>
              <a:rPr lang="en-GB" dirty="0" err="1" smtClean="0"/>
              <a:t>mittlere</a:t>
            </a:r>
            <a:r>
              <a:rPr lang="en-GB" dirty="0" smtClean="0"/>
              <a:t> und </a:t>
            </a:r>
            <a:r>
              <a:rPr lang="en-GB" dirty="0" err="1" smtClean="0"/>
              <a:t>vollständige</a:t>
            </a:r>
            <a:r>
              <a:rPr lang="en-GB" dirty="0" smtClean="0"/>
              <a:t> </a:t>
            </a:r>
            <a:r>
              <a:rPr lang="en-GB" dirty="0" err="1"/>
              <a:t>B</a:t>
            </a:r>
            <a:r>
              <a:rPr lang="en-GB" dirty="0" err="1" smtClean="0"/>
              <a:t>erufsfachlichkeit</a:t>
            </a:r>
            <a:r>
              <a:rPr lang="en-GB" dirty="0" smtClean="0"/>
              <a:t>), </a:t>
            </a:r>
            <a:r>
              <a:rPr lang="en-GB" dirty="0" err="1" smtClean="0"/>
              <a:t>würde</a:t>
            </a:r>
            <a:r>
              <a:rPr lang="en-GB" dirty="0" smtClean="0"/>
              <a:t> der </a:t>
            </a:r>
            <a:r>
              <a:rPr lang="en-GB" b="1" dirty="0" err="1" smtClean="0"/>
              <a:t>Unterschied</a:t>
            </a:r>
            <a:r>
              <a:rPr lang="en-GB" b="1" dirty="0" smtClean="0"/>
              <a:t> </a:t>
            </a:r>
            <a:r>
              <a:rPr lang="en-GB" b="1" dirty="0" err="1" smtClean="0"/>
              <a:t>zwischen</a:t>
            </a:r>
            <a:r>
              <a:rPr lang="en-GB" b="1" dirty="0" smtClean="0"/>
              <a:t> </a:t>
            </a:r>
            <a:r>
              <a:rPr lang="en-GB" b="1" dirty="0" err="1" smtClean="0"/>
              <a:t>Aus</a:t>
            </a:r>
            <a:r>
              <a:rPr lang="en-GB" b="1" dirty="0" smtClean="0"/>
              <a:t>- und Weiterbildung </a:t>
            </a:r>
            <a:r>
              <a:rPr lang="en-GB" b="1" dirty="0" err="1" smtClean="0"/>
              <a:t>verwischen</a:t>
            </a:r>
            <a:r>
              <a:rPr lang="en-GB" dirty="0" smtClean="0"/>
              <a:t>; </a:t>
            </a:r>
            <a:r>
              <a:rPr lang="en-GB" dirty="0" err="1" smtClean="0"/>
              <a:t>es</a:t>
            </a:r>
            <a:r>
              <a:rPr lang="en-GB" dirty="0"/>
              <a:t> </a:t>
            </a:r>
            <a:r>
              <a:rPr lang="en-GB" dirty="0" err="1" smtClean="0"/>
              <a:t>entstünde</a:t>
            </a:r>
            <a:r>
              <a:rPr lang="en-GB" dirty="0" smtClean="0"/>
              <a:t> </a:t>
            </a:r>
            <a:r>
              <a:rPr lang="en-GB" dirty="0" err="1" smtClean="0"/>
              <a:t>ein</a:t>
            </a:r>
            <a:r>
              <a:rPr lang="en-GB" dirty="0" smtClean="0"/>
              <a:t> </a:t>
            </a:r>
            <a:r>
              <a:rPr lang="en-GB" dirty="0" err="1" smtClean="0"/>
              <a:t>echtes</a:t>
            </a:r>
            <a:r>
              <a:rPr lang="en-GB" dirty="0" smtClean="0"/>
              <a:t> </a:t>
            </a:r>
            <a:r>
              <a:rPr lang="en-GB" dirty="0" err="1" smtClean="0"/>
              <a:t>berufliches</a:t>
            </a:r>
            <a:r>
              <a:rPr lang="en-GB" dirty="0" smtClean="0"/>
              <a:t> </a:t>
            </a:r>
            <a:r>
              <a:rPr lang="en-GB" dirty="0" err="1" smtClean="0"/>
              <a:t>Bildungskontinuum</a:t>
            </a:r>
            <a:r>
              <a:rPr lang="en-GB" dirty="0" smtClean="0"/>
              <a:t>.</a:t>
            </a:r>
          </a:p>
          <a:p>
            <a:r>
              <a:rPr lang="en-GB" dirty="0" smtClean="0"/>
              <a:t>Zur </a:t>
            </a:r>
            <a:r>
              <a:rPr lang="en-GB" dirty="0" err="1" smtClean="0"/>
              <a:t>Strukturierung</a:t>
            </a:r>
            <a:r>
              <a:rPr lang="en-GB" dirty="0" smtClean="0"/>
              <a:t> </a:t>
            </a:r>
            <a:r>
              <a:rPr lang="en-GB" dirty="0" err="1" smtClean="0"/>
              <a:t>kann</a:t>
            </a:r>
            <a:r>
              <a:rPr lang="en-GB" dirty="0" smtClean="0"/>
              <a:t> </a:t>
            </a:r>
            <a:r>
              <a:rPr lang="en-GB" dirty="0" err="1" smtClean="0"/>
              <a:t>ein</a:t>
            </a:r>
            <a:r>
              <a:rPr lang="en-GB" dirty="0" smtClean="0"/>
              <a:t> </a:t>
            </a:r>
            <a:r>
              <a:rPr lang="en-GB" b="1" dirty="0" err="1" smtClean="0"/>
              <a:t>anrechen</a:t>
            </a:r>
            <a:r>
              <a:rPr lang="en-GB" b="1" dirty="0" smtClean="0"/>
              <a:t>- und </a:t>
            </a:r>
            <a:r>
              <a:rPr lang="en-GB" b="1" dirty="0" err="1" smtClean="0"/>
              <a:t>kummulierbares</a:t>
            </a:r>
            <a:r>
              <a:rPr lang="en-GB" b="1" dirty="0" smtClean="0"/>
              <a:t> Credit Point System </a:t>
            </a:r>
            <a:r>
              <a:rPr lang="en-GB" dirty="0" smtClean="0"/>
              <a:t>(</a:t>
            </a:r>
            <a:r>
              <a:rPr lang="en-GB" dirty="0" err="1" smtClean="0"/>
              <a:t>ähnlich</a:t>
            </a:r>
            <a:r>
              <a:rPr lang="en-GB" dirty="0" smtClean="0"/>
              <a:t> ECTS) </a:t>
            </a:r>
            <a:r>
              <a:rPr lang="en-GB" dirty="0" err="1" smtClean="0"/>
              <a:t>hinterlegt</a:t>
            </a:r>
            <a:r>
              <a:rPr lang="en-GB" dirty="0" smtClean="0"/>
              <a:t> und in den </a:t>
            </a:r>
            <a:r>
              <a:rPr lang="en-GB" dirty="0" err="1" smtClean="0"/>
              <a:t>Deutschen</a:t>
            </a:r>
            <a:r>
              <a:rPr lang="en-GB" dirty="0" smtClean="0"/>
              <a:t> und </a:t>
            </a:r>
            <a:r>
              <a:rPr lang="en-GB" dirty="0" err="1" smtClean="0"/>
              <a:t>Europäischen</a:t>
            </a:r>
            <a:r>
              <a:rPr lang="en-GB" dirty="0" smtClean="0"/>
              <a:t> </a:t>
            </a:r>
            <a:r>
              <a:rPr lang="en-GB" dirty="0" err="1" smtClean="0"/>
              <a:t>Qualifikationsrahmen</a:t>
            </a:r>
            <a:r>
              <a:rPr lang="en-GB" dirty="0" smtClean="0"/>
              <a:t> </a:t>
            </a:r>
            <a:r>
              <a:rPr lang="en-GB" dirty="0" err="1" smtClean="0"/>
              <a:t>eingefügt</a:t>
            </a:r>
            <a:r>
              <a:rPr lang="en-GB" dirty="0" smtClean="0"/>
              <a:t> </a:t>
            </a:r>
            <a:r>
              <a:rPr lang="en-GB" dirty="0" err="1" smtClean="0"/>
              <a:t>werden</a:t>
            </a:r>
            <a:r>
              <a:rPr lang="en-GB" dirty="0" smtClean="0"/>
              <a:t>.</a:t>
            </a:r>
          </a:p>
          <a:p>
            <a:endParaRPr lang="en-GB" dirty="0" smtClean="0"/>
          </a:p>
          <a:p>
            <a:endParaRPr lang="de-DE" dirty="0"/>
          </a:p>
        </p:txBody>
      </p:sp>
      <p:sp>
        <p:nvSpPr>
          <p:cNvPr id="6" name="Titel 1"/>
          <p:cNvSpPr>
            <a:spLocks noGrp="1"/>
          </p:cNvSpPr>
          <p:nvPr>
            <p:ph type="title"/>
          </p:nvPr>
        </p:nvSpPr>
        <p:spPr>
          <a:xfrm>
            <a:off x="459873" y="261046"/>
            <a:ext cx="6552728" cy="857250"/>
          </a:xfrm>
        </p:spPr>
        <p:txBody>
          <a:bodyPr/>
          <a:lstStyle/>
          <a:p>
            <a:r>
              <a:rPr lang="de-DE" sz="2400" cap="none" dirty="0" smtClean="0"/>
              <a:t>Öffnung/Modularisierung der dualen </a:t>
            </a:r>
            <a:r>
              <a:rPr lang="de-DE" sz="2400" cap="none" dirty="0" smtClean="0"/>
              <a:t>Berufs(aus)</a:t>
            </a:r>
            <a:r>
              <a:rPr lang="de-DE" sz="2400" cap="none" dirty="0" err="1" smtClean="0"/>
              <a:t>bildung</a:t>
            </a:r>
            <a:endParaRPr lang="de-DE" sz="2400" cap="none" dirty="0"/>
          </a:p>
        </p:txBody>
      </p:sp>
    </p:spTree>
    <p:extLst>
      <p:ext uri="{BB962C8B-B14F-4D97-AF65-F5344CB8AC3E}">
        <p14:creationId xmlns:p14="http://schemas.microsoft.com/office/powerpoint/2010/main" val="4273515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Benutzerdefiniert 1">
      <a:dk1>
        <a:srgbClr val="000000"/>
      </a:dk1>
      <a:lt1>
        <a:srgbClr val="FFFFFF"/>
      </a:lt1>
      <a:dk2>
        <a:srgbClr val="9B1C18"/>
      </a:dk2>
      <a:lt2>
        <a:srgbClr val="878787"/>
      </a:lt2>
      <a:accent1>
        <a:srgbClr val="EC6839"/>
      </a:accent1>
      <a:accent2>
        <a:srgbClr val="194383"/>
      </a:accent2>
      <a:accent3>
        <a:srgbClr val="009DCC"/>
      </a:accent3>
      <a:accent4>
        <a:srgbClr val="79B04D"/>
      </a:accent4>
      <a:accent5>
        <a:srgbClr val="CAABAA"/>
      </a:accent5>
      <a:accent6>
        <a:srgbClr val="D97000"/>
      </a:accent6>
      <a:hlink>
        <a:srgbClr val="004E9F"/>
      </a:hlink>
      <a:folHlink>
        <a:srgbClr val="808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nutzerdefiniert 1">
    <a:dk1>
      <a:srgbClr val="000000"/>
    </a:dk1>
    <a:lt1>
      <a:srgbClr val="FFFFFF"/>
    </a:lt1>
    <a:dk2>
      <a:srgbClr val="9B1C18"/>
    </a:dk2>
    <a:lt2>
      <a:srgbClr val="878787"/>
    </a:lt2>
    <a:accent1>
      <a:srgbClr val="EC6839"/>
    </a:accent1>
    <a:accent2>
      <a:srgbClr val="194383"/>
    </a:accent2>
    <a:accent3>
      <a:srgbClr val="009DCC"/>
    </a:accent3>
    <a:accent4>
      <a:srgbClr val="79B04D"/>
    </a:accent4>
    <a:accent5>
      <a:srgbClr val="CAABAA"/>
    </a:accent5>
    <a:accent6>
      <a:srgbClr val="D97000"/>
    </a:accent6>
    <a:hlink>
      <a:srgbClr val="004E9F"/>
    </a:hlink>
    <a:folHlink>
      <a:srgbClr val="808080"/>
    </a:folHlink>
  </a:clrScheme>
</a:themeOverride>
</file>

<file path=docProps/app.xml><?xml version="1.0" encoding="utf-8"?>
<Properties xmlns="http://schemas.openxmlformats.org/officeDocument/2006/extended-properties" xmlns:vt="http://schemas.openxmlformats.org/officeDocument/2006/docPropsVTypes">
  <Template/>
  <TotalTime>0</TotalTime>
  <Words>672</Words>
  <Application>Microsoft Office PowerPoint</Application>
  <PresentationFormat>Bildschirmpräsentation (16:9)</PresentationFormat>
  <Paragraphs>51</Paragraphs>
  <Slides>11</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vt:i4>
      </vt:variant>
    </vt:vector>
  </HeadingPairs>
  <TitlesOfParts>
    <vt:vector size="19" baseType="lpstr">
      <vt:lpstr>Yu Gothic</vt:lpstr>
      <vt:lpstr>Arial</vt:lpstr>
      <vt:lpstr>Calibri</vt:lpstr>
      <vt:lpstr>Century Gothic</vt:lpstr>
      <vt:lpstr>Courier New</vt:lpstr>
      <vt:lpstr>Wingdings</vt:lpstr>
      <vt:lpstr>ヒラギノ角ゴ Pro W3</vt:lpstr>
      <vt:lpstr>Larissa</vt:lpstr>
      <vt:lpstr> Zaubertrank für das Morgen – Weiterbildung und Qualifizierung</vt:lpstr>
      <vt:lpstr>Herausforderungen: Alles ändert sich</vt:lpstr>
      <vt:lpstr>Die Situation ist wenig rosig</vt:lpstr>
      <vt:lpstr>Was kann getan werden? Einstiege in die Berufsfachlichkeit</vt:lpstr>
      <vt:lpstr>Praktische Erfahrungen mit RPL</vt:lpstr>
      <vt:lpstr>Was kann getan werden? Weiterbildung</vt:lpstr>
      <vt:lpstr>Gestaltungsfelder für die Weiterbildung</vt:lpstr>
      <vt:lpstr>Stimmen dazu</vt:lpstr>
      <vt:lpstr>Öffnung/Modularisierung der dualen Berufs(aus)bildung</vt:lpstr>
      <vt:lpstr>Zentral: Politischer Unterstützungsrahmen für an- und ungelernt Beschäftigte </vt:lpstr>
      <vt:lpstr>PowerPoint-Präsentation</vt:lpstr>
    </vt:vector>
  </TitlesOfParts>
  <Company>VDIVDE-IT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Hornbostel, Lorenz</dc:creator>
  <cp:keywords>, docId:352725AEDCC6426DB414FF166B990050</cp:keywords>
  <cp:lastModifiedBy>Bovenschulte, Marc</cp:lastModifiedBy>
  <cp:revision>280</cp:revision>
  <dcterms:created xsi:type="dcterms:W3CDTF">2017-12-01T10:25:20Z</dcterms:created>
  <dcterms:modified xsi:type="dcterms:W3CDTF">2023-08-27T12:16:12Z</dcterms:modified>
</cp:coreProperties>
</file>