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7" r:id="rId5"/>
    <p:sldId id="261" r:id="rId6"/>
    <p:sldId id="284" r:id="rId7"/>
    <p:sldId id="285" r:id="rId8"/>
    <p:sldId id="286" r:id="rId9"/>
    <p:sldId id="269" r:id="rId10"/>
    <p:sldId id="280" r:id="rId11"/>
    <p:sldId id="262" r:id="rId12"/>
    <p:sldId id="263" r:id="rId13"/>
    <p:sldId id="288" r:id="rId14"/>
    <p:sldId id="270" r:id="rId15"/>
    <p:sldId id="287" r:id="rId16"/>
    <p:sldId id="266" r:id="rId17"/>
    <p:sldId id="271" r:id="rId18"/>
    <p:sldId id="281" r:id="rId19"/>
    <p:sldId id="272" r:id="rId20"/>
    <p:sldId id="282" r:id="rId21"/>
    <p:sldId id="264" r:id="rId22"/>
    <p:sldId id="273" r:id="rId23"/>
    <p:sldId id="275" r:id="rId24"/>
    <p:sldId id="276" r:id="rId25"/>
    <p:sldId id="279" r:id="rId26"/>
    <p:sldId id="274" r:id="rId27"/>
    <p:sldId id="283" r:id="rId28"/>
    <p:sldId id="27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74"/>
  </p:normalViewPr>
  <p:slideViewPr>
    <p:cSldViewPr snapToGrid="0">
      <p:cViewPr varScale="1">
        <p:scale>
          <a:sx n="124" d="100"/>
          <a:sy n="124" d="100"/>
        </p:scale>
        <p:origin x="20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2F921-8DBB-7C28-9B3F-FA1AFCF171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C7B44F-8DD8-D820-4D52-F67C7E2268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9E12EC-BB34-98CF-CD99-93CC3CB955ED}"/>
              </a:ext>
            </a:extLst>
          </p:cNvPr>
          <p:cNvSpPr>
            <a:spLocks noGrp="1"/>
          </p:cNvSpPr>
          <p:nvPr>
            <p:ph type="dt" sz="half" idx="10"/>
          </p:nvPr>
        </p:nvSpPr>
        <p:spPr/>
        <p:txBody>
          <a:bodyPr/>
          <a:lstStyle/>
          <a:p>
            <a:fld id="{81665DB9-6294-F048-8F77-F6A7311F9E5A}" type="datetimeFigureOut">
              <a:rPr lang="en-US" smtClean="0"/>
              <a:t>10/10/23</a:t>
            </a:fld>
            <a:endParaRPr lang="en-US"/>
          </a:p>
        </p:txBody>
      </p:sp>
      <p:sp>
        <p:nvSpPr>
          <p:cNvPr id="5" name="Footer Placeholder 4">
            <a:extLst>
              <a:ext uri="{FF2B5EF4-FFF2-40B4-BE49-F238E27FC236}">
                <a16:creationId xmlns:a16="http://schemas.microsoft.com/office/drawing/2014/main" id="{7FB7F48F-9F83-5E71-39AA-7A757178DE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CBA389-61EF-D5CD-ADF3-6C42C54250A8}"/>
              </a:ext>
            </a:extLst>
          </p:cNvPr>
          <p:cNvSpPr>
            <a:spLocks noGrp="1"/>
          </p:cNvSpPr>
          <p:nvPr>
            <p:ph type="sldNum" sz="quarter" idx="12"/>
          </p:nvPr>
        </p:nvSpPr>
        <p:spPr/>
        <p:txBody>
          <a:bodyPr/>
          <a:lstStyle/>
          <a:p>
            <a:fld id="{3C010B02-4F71-3F40-87E2-592173A09254}" type="slidenum">
              <a:rPr lang="en-US" smtClean="0"/>
              <a:t>‹#›</a:t>
            </a:fld>
            <a:endParaRPr lang="en-US"/>
          </a:p>
        </p:txBody>
      </p:sp>
    </p:spTree>
    <p:extLst>
      <p:ext uri="{BB962C8B-B14F-4D97-AF65-F5344CB8AC3E}">
        <p14:creationId xmlns:p14="http://schemas.microsoft.com/office/powerpoint/2010/main" val="1642905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9A3F9-9294-309B-396C-13485079E4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9C89D0-0413-0228-C819-A21997DB9D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35A3B6-8018-3E2A-7C20-E0ABC1E7B87C}"/>
              </a:ext>
            </a:extLst>
          </p:cNvPr>
          <p:cNvSpPr>
            <a:spLocks noGrp="1"/>
          </p:cNvSpPr>
          <p:nvPr>
            <p:ph type="dt" sz="half" idx="10"/>
          </p:nvPr>
        </p:nvSpPr>
        <p:spPr/>
        <p:txBody>
          <a:bodyPr/>
          <a:lstStyle/>
          <a:p>
            <a:fld id="{81665DB9-6294-F048-8F77-F6A7311F9E5A}" type="datetimeFigureOut">
              <a:rPr lang="en-US" smtClean="0"/>
              <a:t>10/10/23</a:t>
            </a:fld>
            <a:endParaRPr lang="en-US"/>
          </a:p>
        </p:txBody>
      </p:sp>
      <p:sp>
        <p:nvSpPr>
          <p:cNvPr id="5" name="Footer Placeholder 4">
            <a:extLst>
              <a:ext uri="{FF2B5EF4-FFF2-40B4-BE49-F238E27FC236}">
                <a16:creationId xmlns:a16="http://schemas.microsoft.com/office/drawing/2014/main" id="{2F3562B4-95BC-4DB6-F783-B4EE122BB3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502A83-C68A-C321-9647-45C7F2E4D0DA}"/>
              </a:ext>
            </a:extLst>
          </p:cNvPr>
          <p:cNvSpPr>
            <a:spLocks noGrp="1"/>
          </p:cNvSpPr>
          <p:nvPr>
            <p:ph type="sldNum" sz="quarter" idx="12"/>
          </p:nvPr>
        </p:nvSpPr>
        <p:spPr/>
        <p:txBody>
          <a:bodyPr/>
          <a:lstStyle/>
          <a:p>
            <a:fld id="{3C010B02-4F71-3F40-87E2-592173A09254}" type="slidenum">
              <a:rPr lang="en-US" smtClean="0"/>
              <a:t>‹#›</a:t>
            </a:fld>
            <a:endParaRPr lang="en-US"/>
          </a:p>
        </p:txBody>
      </p:sp>
    </p:spTree>
    <p:extLst>
      <p:ext uri="{BB962C8B-B14F-4D97-AF65-F5344CB8AC3E}">
        <p14:creationId xmlns:p14="http://schemas.microsoft.com/office/powerpoint/2010/main" val="2825392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9A9585-9BB8-AE30-C8BF-F55AE0BE0C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F34F81-1F65-A9D9-4113-533BF1C993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44D6F0-B5F1-DAB2-9F9F-CFCE433824E8}"/>
              </a:ext>
            </a:extLst>
          </p:cNvPr>
          <p:cNvSpPr>
            <a:spLocks noGrp="1"/>
          </p:cNvSpPr>
          <p:nvPr>
            <p:ph type="dt" sz="half" idx="10"/>
          </p:nvPr>
        </p:nvSpPr>
        <p:spPr/>
        <p:txBody>
          <a:bodyPr/>
          <a:lstStyle/>
          <a:p>
            <a:fld id="{81665DB9-6294-F048-8F77-F6A7311F9E5A}" type="datetimeFigureOut">
              <a:rPr lang="en-US" smtClean="0"/>
              <a:t>10/10/23</a:t>
            </a:fld>
            <a:endParaRPr lang="en-US"/>
          </a:p>
        </p:txBody>
      </p:sp>
      <p:sp>
        <p:nvSpPr>
          <p:cNvPr id="5" name="Footer Placeholder 4">
            <a:extLst>
              <a:ext uri="{FF2B5EF4-FFF2-40B4-BE49-F238E27FC236}">
                <a16:creationId xmlns:a16="http://schemas.microsoft.com/office/drawing/2014/main" id="{5422C349-FA6F-A319-E145-A7856FDCDE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89320F-999E-3587-E177-5B855497331D}"/>
              </a:ext>
            </a:extLst>
          </p:cNvPr>
          <p:cNvSpPr>
            <a:spLocks noGrp="1"/>
          </p:cNvSpPr>
          <p:nvPr>
            <p:ph type="sldNum" sz="quarter" idx="12"/>
          </p:nvPr>
        </p:nvSpPr>
        <p:spPr/>
        <p:txBody>
          <a:bodyPr/>
          <a:lstStyle/>
          <a:p>
            <a:fld id="{3C010B02-4F71-3F40-87E2-592173A09254}" type="slidenum">
              <a:rPr lang="en-US" smtClean="0"/>
              <a:t>‹#›</a:t>
            </a:fld>
            <a:endParaRPr lang="en-US"/>
          </a:p>
        </p:txBody>
      </p:sp>
    </p:spTree>
    <p:extLst>
      <p:ext uri="{BB962C8B-B14F-4D97-AF65-F5344CB8AC3E}">
        <p14:creationId xmlns:p14="http://schemas.microsoft.com/office/powerpoint/2010/main" val="37440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2650A-6FA4-D6FE-46EF-074F969B4C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071321-F709-59DB-606F-DDCFFCFE23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3B9F2E-E2D5-F6A2-BA65-713D66474128}"/>
              </a:ext>
            </a:extLst>
          </p:cNvPr>
          <p:cNvSpPr>
            <a:spLocks noGrp="1"/>
          </p:cNvSpPr>
          <p:nvPr>
            <p:ph type="dt" sz="half" idx="10"/>
          </p:nvPr>
        </p:nvSpPr>
        <p:spPr/>
        <p:txBody>
          <a:bodyPr/>
          <a:lstStyle/>
          <a:p>
            <a:fld id="{81665DB9-6294-F048-8F77-F6A7311F9E5A}" type="datetimeFigureOut">
              <a:rPr lang="en-US" smtClean="0"/>
              <a:t>10/10/23</a:t>
            </a:fld>
            <a:endParaRPr lang="en-US"/>
          </a:p>
        </p:txBody>
      </p:sp>
      <p:sp>
        <p:nvSpPr>
          <p:cNvPr id="5" name="Footer Placeholder 4">
            <a:extLst>
              <a:ext uri="{FF2B5EF4-FFF2-40B4-BE49-F238E27FC236}">
                <a16:creationId xmlns:a16="http://schemas.microsoft.com/office/drawing/2014/main" id="{80A4F89D-B66C-AFC8-EC0D-AEA974248D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A2ABF6-0620-E38B-E444-57CA62AA7A24}"/>
              </a:ext>
            </a:extLst>
          </p:cNvPr>
          <p:cNvSpPr>
            <a:spLocks noGrp="1"/>
          </p:cNvSpPr>
          <p:nvPr>
            <p:ph type="sldNum" sz="quarter" idx="12"/>
          </p:nvPr>
        </p:nvSpPr>
        <p:spPr/>
        <p:txBody>
          <a:bodyPr/>
          <a:lstStyle/>
          <a:p>
            <a:fld id="{3C010B02-4F71-3F40-87E2-592173A09254}" type="slidenum">
              <a:rPr lang="en-US" smtClean="0"/>
              <a:t>‹#›</a:t>
            </a:fld>
            <a:endParaRPr lang="en-US"/>
          </a:p>
        </p:txBody>
      </p:sp>
    </p:spTree>
    <p:extLst>
      <p:ext uri="{BB962C8B-B14F-4D97-AF65-F5344CB8AC3E}">
        <p14:creationId xmlns:p14="http://schemas.microsoft.com/office/powerpoint/2010/main" val="3530802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27AD0-A083-647E-712B-EB3C6B63FF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412E78-06CA-2F15-5955-2C146950E9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6C2884-C208-643B-E980-CB824C5DAEEC}"/>
              </a:ext>
            </a:extLst>
          </p:cNvPr>
          <p:cNvSpPr>
            <a:spLocks noGrp="1"/>
          </p:cNvSpPr>
          <p:nvPr>
            <p:ph type="dt" sz="half" idx="10"/>
          </p:nvPr>
        </p:nvSpPr>
        <p:spPr/>
        <p:txBody>
          <a:bodyPr/>
          <a:lstStyle/>
          <a:p>
            <a:fld id="{81665DB9-6294-F048-8F77-F6A7311F9E5A}" type="datetimeFigureOut">
              <a:rPr lang="en-US" smtClean="0"/>
              <a:t>10/10/23</a:t>
            </a:fld>
            <a:endParaRPr lang="en-US"/>
          </a:p>
        </p:txBody>
      </p:sp>
      <p:sp>
        <p:nvSpPr>
          <p:cNvPr id="5" name="Footer Placeholder 4">
            <a:extLst>
              <a:ext uri="{FF2B5EF4-FFF2-40B4-BE49-F238E27FC236}">
                <a16:creationId xmlns:a16="http://schemas.microsoft.com/office/drawing/2014/main" id="{802E195C-2604-E361-E56F-75D38B0D5E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401BCF-8682-2150-0DDD-B44429824484}"/>
              </a:ext>
            </a:extLst>
          </p:cNvPr>
          <p:cNvSpPr>
            <a:spLocks noGrp="1"/>
          </p:cNvSpPr>
          <p:nvPr>
            <p:ph type="sldNum" sz="quarter" idx="12"/>
          </p:nvPr>
        </p:nvSpPr>
        <p:spPr/>
        <p:txBody>
          <a:bodyPr/>
          <a:lstStyle/>
          <a:p>
            <a:fld id="{3C010B02-4F71-3F40-87E2-592173A09254}" type="slidenum">
              <a:rPr lang="en-US" smtClean="0"/>
              <a:t>‹#›</a:t>
            </a:fld>
            <a:endParaRPr lang="en-US"/>
          </a:p>
        </p:txBody>
      </p:sp>
    </p:spTree>
    <p:extLst>
      <p:ext uri="{BB962C8B-B14F-4D97-AF65-F5344CB8AC3E}">
        <p14:creationId xmlns:p14="http://schemas.microsoft.com/office/powerpoint/2010/main" val="748930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55186-2297-9AB5-9CEF-B432502AF3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013C49-0A16-A454-74D8-23E854B055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20FE38-DD69-632A-C630-A8339D6180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4EE597-8E85-930A-8BDA-EB68391FEA12}"/>
              </a:ext>
            </a:extLst>
          </p:cNvPr>
          <p:cNvSpPr>
            <a:spLocks noGrp="1"/>
          </p:cNvSpPr>
          <p:nvPr>
            <p:ph type="dt" sz="half" idx="10"/>
          </p:nvPr>
        </p:nvSpPr>
        <p:spPr/>
        <p:txBody>
          <a:bodyPr/>
          <a:lstStyle/>
          <a:p>
            <a:fld id="{81665DB9-6294-F048-8F77-F6A7311F9E5A}" type="datetimeFigureOut">
              <a:rPr lang="en-US" smtClean="0"/>
              <a:t>10/10/23</a:t>
            </a:fld>
            <a:endParaRPr lang="en-US"/>
          </a:p>
        </p:txBody>
      </p:sp>
      <p:sp>
        <p:nvSpPr>
          <p:cNvPr id="6" name="Footer Placeholder 5">
            <a:extLst>
              <a:ext uri="{FF2B5EF4-FFF2-40B4-BE49-F238E27FC236}">
                <a16:creationId xmlns:a16="http://schemas.microsoft.com/office/drawing/2014/main" id="{FBC84C3E-65EE-FB34-D8B9-5D3EDB1B85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0BB217-B621-2815-7919-048B80F46285}"/>
              </a:ext>
            </a:extLst>
          </p:cNvPr>
          <p:cNvSpPr>
            <a:spLocks noGrp="1"/>
          </p:cNvSpPr>
          <p:nvPr>
            <p:ph type="sldNum" sz="quarter" idx="12"/>
          </p:nvPr>
        </p:nvSpPr>
        <p:spPr/>
        <p:txBody>
          <a:bodyPr/>
          <a:lstStyle/>
          <a:p>
            <a:fld id="{3C010B02-4F71-3F40-87E2-592173A09254}" type="slidenum">
              <a:rPr lang="en-US" smtClean="0"/>
              <a:t>‹#›</a:t>
            </a:fld>
            <a:endParaRPr lang="en-US"/>
          </a:p>
        </p:txBody>
      </p:sp>
    </p:spTree>
    <p:extLst>
      <p:ext uri="{BB962C8B-B14F-4D97-AF65-F5344CB8AC3E}">
        <p14:creationId xmlns:p14="http://schemas.microsoft.com/office/powerpoint/2010/main" val="1033717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91B89-A5EE-C702-68D0-522A949DED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B8B132-F1E2-81FD-7C1D-3FAA146F6B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415BCB-D6CD-9C1C-2BE1-6B2D50B46D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8F1F7C-0EB8-F7D4-EB1D-F23B7FB522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F5CD20-57EF-DA74-2BD9-9411EF6AC5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BBDA6D-ACA1-65E8-9608-FFC745E535CB}"/>
              </a:ext>
            </a:extLst>
          </p:cNvPr>
          <p:cNvSpPr>
            <a:spLocks noGrp="1"/>
          </p:cNvSpPr>
          <p:nvPr>
            <p:ph type="dt" sz="half" idx="10"/>
          </p:nvPr>
        </p:nvSpPr>
        <p:spPr/>
        <p:txBody>
          <a:bodyPr/>
          <a:lstStyle/>
          <a:p>
            <a:fld id="{81665DB9-6294-F048-8F77-F6A7311F9E5A}" type="datetimeFigureOut">
              <a:rPr lang="en-US" smtClean="0"/>
              <a:t>10/10/23</a:t>
            </a:fld>
            <a:endParaRPr lang="en-US"/>
          </a:p>
        </p:txBody>
      </p:sp>
      <p:sp>
        <p:nvSpPr>
          <p:cNvPr id="8" name="Footer Placeholder 7">
            <a:extLst>
              <a:ext uri="{FF2B5EF4-FFF2-40B4-BE49-F238E27FC236}">
                <a16:creationId xmlns:a16="http://schemas.microsoft.com/office/drawing/2014/main" id="{4605FC7D-8A1B-8FF9-13D8-056454897B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2717D-6860-8C1B-B3BC-DF32AD20409E}"/>
              </a:ext>
            </a:extLst>
          </p:cNvPr>
          <p:cNvSpPr>
            <a:spLocks noGrp="1"/>
          </p:cNvSpPr>
          <p:nvPr>
            <p:ph type="sldNum" sz="quarter" idx="12"/>
          </p:nvPr>
        </p:nvSpPr>
        <p:spPr/>
        <p:txBody>
          <a:bodyPr/>
          <a:lstStyle/>
          <a:p>
            <a:fld id="{3C010B02-4F71-3F40-87E2-592173A09254}" type="slidenum">
              <a:rPr lang="en-US" smtClean="0"/>
              <a:t>‹#›</a:t>
            </a:fld>
            <a:endParaRPr lang="en-US"/>
          </a:p>
        </p:txBody>
      </p:sp>
    </p:spTree>
    <p:extLst>
      <p:ext uri="{BB962C8B-B14F-4D97-AF65-F5344CB8AC3E}">
        <p14:creationId xmlns:p14="http://schemas.microsoft.com/office/powerpoint/2010/main" val="1548795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0DE0E-BFE0-C78E-C122-57CE3B5602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7AD2E1-223E-D544-06C5-A01C92C43577}"/>
              </a:ext>
            </a:extLst>
          </p:cNvPr>
          <p:cNvSpPr>
            <a:spLocks noGrp="1"/>
          </p:cNvSpPr>
          <p:nvPr>
            <p:ph type="dt" sz="half" idx="10"/>
          </p:nvPr>
        </p:nvSpPr>
        <p:spPr/>
        <p:txBody>
          <a:bodyPr/>
          <a:lstStyle/>
          <a:p>
            <a:fld id="{81665DB9-6294-F048-8F77-F6A7311F9E5A}" type="datetimeFigureOut">
              <a:rPr lang="en-US" smtClean="0"/>
              <a:t>10/10/23</a:t>
            </a:fld>
            <a:endParaRPr lang="en-US"/>
          </a:p>
        </p:txBody>
      </p:sp>
      <p:sp>
        <p:nvSpPr>
          <p:cNvPr id="4" name="Footer Placeholder 3">
            <a:extLst>
              <a:ext uri="{FF2B5EF4-FFF2-40B4-BE49-F238E27FC236}">
                <a16:creationId xmlns:a16="http://schemas.microsoft.com/office/drawing/2014/main" id="{89A1685E-0F80-33F1-B213-9A839569DB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EB7E3E-95FE-5BAD-EACD-E3C3FD4B59FA}"/>
              </a:ext>
            </a:extLst>
          </p:cNvPr>
          <p:cNvSpPr>
            <a:spLocks noGrp="1"/>
          </p:cNvSpPr>
          <p:nvPr>
            <p:ph type="sldNum" sz="quarter" idx="12"/>
          </p:nvPr>
        </p:nvSpPr>
        <p:spPr/>
        <p:txBody>
          <a:bodyPr/>
          <a:lstStyle/>
          <a:p>
            <a:fld id="{3C010B02-4F71-3F40-87E2-592173A09254}" type="slidenum">
              <a:rPr lang="en-US" smtClean="0"/>
              <a:t>‹#›</a:t>
            </a:fld>
            <a:endParaRPr lang="en-US"/>
          </a:p>
        </p:txBody>
      </p:sp>
    </p:spTree>
    <p:extLst>
      <p:ext uri="{BB962C8B-B14F-4D97-AF65-F5344CB8AC3E}">
        <p14:creationId xmlns:p14="http://schemas.microsoft.com/office/powerpoint/2010/main" val="150160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7A37F2-1EC2-C59D-E575-C9C2C2CB78CB}"/>
              </a:ext>
            </a:extLst>
          </p:cNvPr>
          <p:cNvSpPr>
            <a:spLocks noGrp="1"/>
          </p:cNvSpPr>
          <p:nvPr>
            <p:ph type="dt" sz="half" idx="10"/>
          </p:nvPr>
        </p:nvSpPr>
        <p:spPr/>
        <p:txBody>
          <a:bodyPr/>
          <a:lstStyle/>
          <a:p>
            <a:fld id="{81665DB9-6294-F048-8F77-F6A7311F9E5A}" type="datetimeFigureOut">
              <a:rPr lang="en-US" smtClean="0"/>
              <a:t>10/10/23</a:t>
            </a:fld>
            <a:endParaRPr lang="en-US"/>
          </a:p>
        </p:txBody>
      </p:sp>
      <p:sp>
        <p:nvSpPr>
          <p:cNvPr id="3" name="Footer Placeholder 2">
            <a:extLst>
              <a:ext uri="{FF2B5EF4-FFF2-40B4-BE49-F238E27FC236}">
                <a16:creationId xmlns:a16="http://schemas.microsoft.com/office/drawing/2014/main" id="{2351F27E-D79E-5F0A-077B-525E457FF6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92E95A-7203-EB52-019C-765CE07C81E5}"/>
              </a:ext>
            </a:extLst>
          </p:cNvPr>
          <p:cNvSpPr>
            <a:spLocks noGrp="1"/>
          </p:cNvSpPr>
          <p:nvPr>
            <p:ph type="sldNum" sz="quarter" idx="12"/>
          </p:nvPr>
        </p:nvSpPr>
        <p:spPr/>
        <p:txBody>
          <a:bodyPr/>
          <a:lstStyle/>
          <a:p>
            <a:fld id="{3C010B02-4F71-3F40-87E2-592173A09254}" type="slidenum">
              <a:rPr lang="en-US" smtClean="0"/>
              <a:t>‹#›</a:t>
            </a:fld>
            <a:endParaRPr lang="en-US"/>
          </a:p>
        </p:txBody>
      </p:sp>
    </p:spTree>
    <p:extLst>
      <p:ext uri="{BB962C8B-B14F-4D97-AF65-F5344CB8AC3E}">
        <p14:creationId xmlns:p14="http://schemas.microsoft.com/office/powerpoint/2010/main" val="1832771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61C3D-CFE9-62C6-1D86-B91A94DC5F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F076FC-D637-EDFB-C34A-44058271DE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A71ACD-D3A2-FD0F-F482-9B96D212CB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9D23F7-BD44-43E9-FA7A-9414244BF9D0}"/>
              </a:ext>
            </a:extLst>
          </p:cNvPr>
          <p:cNvSpPr>
            <a:spLocks noGrp="1"/>
          </p:cNvSpPr>
          <p:nvPr>
            <p:ph type="dt" sz="half" idx="10"/>
          </p:nvPr>
        </p:nvSpPr>
        <p:spPr/>
        <p:txBody>
          <a:bodyPr/>
          <a:lstStyle/>
          <a:p>
            <a:fld id="{81665DB9-6294-F048-8F77-F6A7311F9E5A}" type="datetimeFigureOut">
              <a:rPr lang="en-US" smtClean="0"/>
              <a:t>10/10/23</a:t>
            </a:fld>
            <a:endParaRPr lang="en-US"/>
          </a:p>
        </p:txBody>
      </p:sp>
      <p:sp>
        <p:nvSpPr>
          <p:cNvPr id="6" name="Footer Placeholder 5">
            <a:extLst>
              <a:ext uri="{FF2B5EF4-FFF2-40B4-BE49-F238E27FC236}">
                <a16:creationId xmlns:a16="http://schemas.microsoft.com/office/drawing/2014/main" id="{732C87D4-8283-C7CD-82C3-68AF4A043D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E8F833-FA56-E659-B258-28586AC08AF8}"/>
              </a:ext>
            </a:extLst>
          </p:cNvPr>
          <p:cNvSpPr>
            <a:spLocks noGrp="1"/>
          </p:cNvSpPr>
          <p:nvPr>
            <p:ph type="sldNum" sz="quarter" idx="12"/>
          </p:nvPr>
        </p:nvSpPr>
        <p:spPr/>
        <p:txBody>
          <a:bodyPr/>
          <a:lstStyle/>
          <a:p>
            <a:fld id="{3C010B02-4F71-3F40-87E2-592173A09254}" type="slidenum">
              <a:rPr lang="en-US" smtClean="0"/>
              <a:t>‹#›</a:t>
            </a:fld>
            <a:endParaRPr lang="en-US"/>
          </a:p>
        </p:txBody>
      </p:sp>
    </p:spTree>
    <p:extLst>
      <p:ext uri="{BB962C8B-B14F-4D97-AF65-F5344CB8AC3E}">
        <p14:creationId xmlns:p14="http://schemas.microsoft.com/office/powerpoint/2010/main" val="3474808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257B5-58C7-6768-4B7C-A656864EAF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A0D395-ADE4-246F-912B-71FCF54F9E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BFB269-8910-FA80-E289-D03F7C1576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535FFD-9E57-A8F8-357F-BBD3E3E4CF34}"/>
              </a:ext>
            </a:extLst>
          </p:cNvPr>
          <p:cNvSpPr>
            <a:spLocks noGrp="1"/>
          </p:cNvSpPr>
          <p:nvPr>
            <p:ph type="dt" sz="half" idx="10"/>
          </p:nvPr>
        </p:nvSpPr>
        <p:spPr/>
        <p:txBody>
          <a:bodyPr/>
          <a:lstStyle/>
          <a:p>
            <a:fld id="{81665DB9-6294-F048-8F77-F6A7311F9E5A}" type="datetimeFigureOut">
              <a:rPr lang="en-US" smtClean="0"/>
              <a:t>10/10/23</a:t>
            </a:fld>
            <a:endParaRPr lang="en-US"/>
          </a:p>
        </p:txBody>
      </p:sp>
      <p:sp>
        <p:nvSpPr>
          <p:cNvPr id="6" name="Footer Placeholder 5">
            <a:extLst>
              <a:ext uri="{FF2B5EF4-FFF2-40B4-BE49-F238E27FC236}">
                <a16:creationId xmlns:a16="http://schemas.microsoft.com/office/drawing/2014/main" id="{5521D2BE-5254-4441-28C0-A649A3B18B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46791D-3DBE-49D0-EC6B-17DC37D78E7F}"/>
              </a:ext>
            </a:extLst>
          </p:cNvPr>
          <p:cNvSpPr>
            <a:spLocks noGrp="1"/>
          </p:cNvSpPr>
          <p:nvPr>
            <p:ph type="sldNum" sz="quarter" idx="12"/>
          </p:nvPr>
        </p:nvSpPr>
        <p:spPr/>
        <p:txBody>
          <a:bodyPr/>
          <a:lstStyle/>
          <a:p>
            <a:fld id="{3C010B02-4F71-3F40-87E2-592173A09254}" type="slidenum">
              <a:rPr lang="en-US" smtClean="0"/>
              <a:t>‹#›</a:t>
            </a:fld>
            <a:endParaRPr lang="en-US"/>
          </a:p>
        </p:txBody>
      </p:sp>
    </p:spTree>
    <p:extLst>
      <p:ext uri="{BB962C8B-B14F-4D97-AF65-F5344CB8AC3E}">
        <p14:creationId xmlns:p14="http://schemas.microsoft.com/office/powerpoint/2010/main" val="2859268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C08019-A25A-A0BC-6D19-11B866E1E5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7C95A4-DF14-FFA5-9890-C288C9D596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CFB285-EBED-E52D-410C-F182FBE756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665DB9-6294-F048-8F77-F6A7311F9E5A}" type="datetimeFigureOut">
              <a:rPr lang="en-US" smtClean="0"/>
              <a:t>10/10/23</a:t>
            </a:fld>
            <a:endParaRPr lang="en-US"/>
          </a:p>
        </p:txBody>
      </p:sp>
      <p:sp>
        <p:nvSpPr>
          <p:cNvPr id="5" name="Footer Placeholder 4">
            <a:extLst>
              <a:ext uri="{FF2B5EF4-FFF2-40B4-BE49-F238E27FC236}">
                <a16:creationId xmlns:a16="http://schemas.microsoft.com/office/drawing/2014/main" id="{076A8497-FAEA-1130-56B7-332396AF9A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6F1728-D8C7-1C58-6CEE-F5A3A705C5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010B02-4F71-3F40-87E2-592173A09254}" type="slidenum">
              <a:rPr lang="en-US" smtClean="0"/>
              <a:t>‹#›</a:t>
            </a:fld>
            <a:endParaRPr lang="en-US"/>
          </a:p>
        </p:txBody>
      </p:sp>
    </p:spTree>
    <p:extLst>
      <p:ext uri="{BB962C8B-B14F-4D97-AF65-F5344CB8AC3E}">
        <p14:creationId xmlns:p14="http://schemas.microsoft.com/office/powerpoint/2010/main" val="3751930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www.europarl.europa.eu/news/en/headlines/priorities/climate-change/20220610STO32720/cutting-emissions-from-planes-and-ships-eu-actions-explained" TargetMode="External"/><Relationship Id="rId3" Type="http://schemas.openxmlformats.org/officeDocument/2006/relationships/hyperlink" Target="https://www.europarl.europa.eu/news/en/press-room/20230310IPR77241/climate-change-parliament-extends-the-market-stability-reserve-to-2030" TargetMode="External"/><Relationship Id="rId7" Type="http://schemas.openxmlformats.org/officeDocument/2006/relationships/hyperlink" Target="https://www.europarl.europa.eu/news/en/headlines/priorities/climate-change/20180920STO14027/reducing-car-emissions-new-co2-targets-for-cars-and-vans-explained" TargetMode="External"/><Relationship Id="rId2" Type="http://schemas.openxmlformats.org/officeDocument/2006/relationships/hyperlink" Target="https://www.europarl.europa.eu/news/en/headlines/priorities/climate-change/20170213STO62208/the-eu-emissions-trading-scheme-ets-and-its-reform-in-brief" TargetMode="External"/><Relationship Id="rId1" Type="http://schemas.openxmlformats.org/officeDocument/2006/relationships/slideLayout" Target="../slideLayouts/slideLayout2.xml"/><Relationship Id="rId6" Type="http://schemas.openxmlformats.org/officeDocument/2006/relationships/hyperlink" Target="https://www.europarl.europa.eu/news/en/headlines/priorities/climate-change/20170711STO79506/climate-change-better-using-eu-forests-as-carbon-sinks" TargetMode="External"/><Relationship Id="rId5" Type="http://schemas.openxmlformats.org/officeDocument/2006/relationships/hyperlink" Target="https://www.europarl.europa.eu/news/en/headlines/priorities/climate-change/20180208STO97442/cutting-eu-greenhouse-gas-emissions-national-targets-for-2030" TargetMode="External"/><Relationship Id="rId4" Type="http://schemas.openxmlformats.org/officeDocument/2006/relationships/hyperlink" Target="https://www.europarl.europa.eu/news/en/headlines/priorities/climate-change/20210303STO99110/carbon-leakage-prevent-firms-from-avoiding-emissions-rule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577E5-C7C7-13D3-3FD0-D787EE92D00D}"/>
              </a:ext>
            </a:extLst>
          </p:cNvPr>
          <p:cNvSpPr>
            <a:spLocks noGrp="1"/>
          </p:cNvSpPr>
          <p:nvPr>
            <p:ph type="ctrTitle"/>
          </p:nvPr>
        </p:nvSpPr>
        <p:spPr/>
        <p:txBody>
          <a:bodyPr>
            <a:normAutofit fontScale="90000"/>
          </a:bodyPr>
          <a:lstStyle/>
          <a:p>
            <a:r>
              <a:rPr lang="en-CA" dirty="0"/>
              <a:t>USA – China – Europa</a:t>
            </a:r>
            <a:br>
              <a:rPr lang="en-CA" dirty="0"/>
            </a:br>
            <a:r>
              <a:rPr lang="en-CA" dirty="0" err="1"/>
              <a:t>Perspektiven</a:t>
            </a:r>
            <a:r>
              <a:rPr lang="en-CA" dirty="0"/>
              <a:t> </a:t>
            </a:r>
            <a:r>
              <a:rPr lang="en-CA" dirty="0" err="1"/>
              <a:t>Dreier</a:t>
            </a:r>
            <a:r>
              <a:rPr lang="en-CA" dirty="0"/>
              <a:t> </a:t>
            </a:r>
            <a:r>
              <a:rPr lang="en-CA" dirty="0" err="1"/>
              <a:t>Wachstumsregimes</a:t>
            </a:r>
            <a:endParaRPr lang="en-US" dirty="0"/>
          </a:p>
        </p:txBody>
      </p:sp>
      <p:sp>
        <p:nvSpPr>
          <p:cNvPr id="3" name="Subtitle 2">
            <a:extLst>
              <a:ext uri="{FF2B5EF4-FFF2-40B4-BE49-F238E27FC236}">
                <a16:creationId xmlns:a16="http://schemas.microsoft.com/office/drawing/2014/main" id="{73C0BF0C-17C2-5E8A-FBD7-CFAFAC435488}"/>
              </a:ext>
            </a:extLst>
          </p:cNvPr>
          <p:cNvSpPr>
            <a:spLocks noGrp="1"/>
          </p:cNvSpPr>
          <p:nvPr>
            <p:ph type="subTitle" idx="1"/>
          </p:nvPr>
        </p:nvSpPr>
        <p:spPr>
          <a:xfrm>
            <a:off x="1524000" y="3763900"/>
            <a:ext cx="9144000" cy="1655762"/>
          </a:xfrm>
        </p:spPr>
        <p:txBody>
          <a:bodyPr/>
          <a:lstStyle/>
          <a:p>
            <a:r>
              <a:rPr lang="en-CA" dirty="0"/>
              <a:t>Kurt Hübner</a:t>
            </a:r>
          </a:p>
          <a:p>
            <a:r>
              <a:rPr lang="en-CA" dirty="0"/>
              <a:t>University of British Columbia</a:t>
            </a:r>
          </a:p>
          <a:p>
            <a:r>
              <a:rPr lang="en-CA" dirty="0"/>
              <a:t>September 2023</a:t>
            </a:r>
          </a:p>
          <a:p>
            <a:endParaRPr lang="en-US" dirty="0"/>
          </a:p>
        </p:txBody>
      </p:sp>
    </p:spTree>
    <p:extLst>
      <p:ext uri="{BB962C8B-B14F-4D97-AF65-F5344CB8AC3E}">
        <p14:creationId xmlns:p14="http://schemas.microsoft.com/office/powerpoint/2010/main" val="333826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3803A-71AE-DAFA-9A7C-AC8EDD7B33A6}"/>
              </a:ext>
            </a:extLst>
          </p:cNvPr>
          <p:cNvSpPr>
            <a:spLocks noGrp="1"/>
          </p:cNvSpPr>
          <p:nvPr>
            <p:ph type="title"/>
          </p:nvPr>
        </p:nvSpPr>
        <p:spPr/>
        <p:txBody>
          <a:bodyPr/>
          <a:lstStyle/>
          <a:p>
            <a:r>
              <a:rPr lang="en-US" dirty="0"/>
              <a:t>Fall: Clean Tech and Semiconductors</a:t>
            </a:r>
          </a:p>
        </p:txBody>
      </p:sp>
      <p:pic>
        <p:nvPicPr>
          <p:cNvPr id="5" name="Content Placeholder 4">
            <a:extLst>
              <a:ext uri="{FF2B5EF4-FFF2-40B4-BE49-F238E27FC236}">
                <a16:creationId xmlns:a16="http://schemas.microsoft.com/office/drawing/2014/main" id="{2F262E23-5C72-9445-2828-FE0377184D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9528" y="1825625"/>
            <a:ext cx="6152944" cy="4351338"/>
          </a:xfrm>
        </p:spPr>
      </p:pic>
    </p:spTree>
    <p:extLst>
      <p:ext uri="{BB962C8B-B14F-4D97-AF65-F5344CB8AC3E}">
        <p14:creationId xmlns:p14="http://schemas.microsoft.com/office/powerpoint/2010/main" val="2077972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1CE56-1921-0884-3609-3C5C99B0AEFD}"/>
              </a:ext>
            </a:extLst>
          </p:cNvPr>
          <p:cNvSpPr>
            <a:spLocks noGrp="1"/>
          </p:cNvSpPr>
          <p:nvPr>
            <p:ph type="title"/>
          </p:nvPr>
        </p:nvSpPr>
        <p:spPr/>
        <p:txBody>
          <a:bodyPr/>
          <a:lstStyle/>
          <a:p>
            <a:r>
              <a:rPr lang="en-CA" dirty="0"/>
              <a:t>Politische </a:t>
            </a:r>
            <a:r>
              <a:rPr lang="en-CA" dirty="0" err="1"/>
              <a:t>Restriktionen</a:t>
            </a:r>
            <a:endParaRPr lang="en-US" dirty="0"/>
          </a:p>
        </p:txBody>
      </p:sp>
      <p:sp>
        <p:nvSpPr>
          <p:cNvPr id="3" name="Content Placeholder 2">
            <a:extLst>
              <a:ext uri="{FF2B5EF4-FFF2-40B4-BE49-F238E27FC236}">
                <a16:creationId xmlns:a16="http://schemas.microsoft.com/office/drawing/2014/main" id="{95B49897-926D-75AA-1A39-89B7AD4DEC6A}"/>
              </a:ext>
            </a:extLst>
          </p:cNvPr>
          <p:cNvSpPr>
            <a:spLocks noGrp="1"/>
          </p:cNvSpPr>
          <p:nvPr>
            <p:ph idx="1"/>
          </p:nvPr>
        </p:nvSpPr>
        <p:spPr/>
        <p:txBody>
          <a:bodyPr/>
          <a:lstStyle/>
          <a:p>
            <a:r>
              <a:rPr lang="en-CA" dirty="0"/>
              <a:t>Divided government </a:t>
            </a:r>
            <a:r>
              <a:rPr lang="en-CA" dirty="0" err="1"/>
              <a:t>erschwert</a:t>
            </a:r>
            <a:r>
              <a:rPr lang="en-CA" dirty="0"/>
              <a:t> </a:t>
            </a:r>
            <a:r>
              <a:rPr lang="en-CA" dirty="0" err="1"/>
              <a:t>politische</a:t>
            </a:r>
            <a:r>
              <a:rPr lang="en-CA" dirty="0"/>
              <a:t> </a:t>
            </a:r>
            <a:r>
              <a:rPr lang="en-CA" dirty="0" err="1"/>
              <a:t>Initiativen</a:t>
            </a:r>
            <a:endParaRPr lang="en-CA" dirty="0"/>
          </a:p>
          <a:p>
            <a:r>
              <a:rPr lang="en-CA" dirty="0" err="1"/>
              <a:t>Soziale</a:t>
            </a:r>
            <a:r>
              <a:rPr lang="en-CA" dirty="0"/>
              <a:t> und politische </a:t>
            </a:r>
            <a:r>
              <a:rPr lang="en-CA" dirty="0" err="1"/>
              <a:t>Polarisierung</a:t>
            </a:r>
            <a:endParaRPr lang="en-CA" dirty="0"/>
          </a:p>
          <a:p>
            <a:r>
              <a:rPr lang="en-CA" dirty="0" err="1"/>
              <a:t>Jede</a:t>
            </a:r>
            <a:r>
              <a:rPr lang="en-CA" dirty="0"/>
              <a:t> </a:t>
            </a:r>
            <a:r>
              <a:rPr lang="en-CA" dirty="0" err="1"/>
              <a:t>nächste</a:t>
            </a:r>
            <a:r>
              <a:rPr lang="en-CA" dirty="0"/>
              <a:t> </a:t>
            </a:r>
            <a:r>
              <a:rPr lang="en-CA" dirty="0" err="1"/>
              <a:t>Konservative</a:t>
            </a:r>
            <a:r>
              <a:rPr lang="en-CA" dirty="0"/>
              <a:t> </a:t>
            </a:r>
            <a:r>
              <a:rPr lang="en-CA" dirty="0" err="1"/>
              <a:t>Regierung</a:t>
            </a:r>
            <a:r>
              <a:rPr lang="en-CA" dirty="0"/>
              <a:t> </a:t>
            </a:r>
            <a:r>
              <a:rPr lang="en-CA" dirty="0" err="1"/>
              <a:t>verspricht</a:t>
            </a:r>
            <a:r>
              <a:rPr lang="en-CA" dirty="0"/>
              <a:t> roll back</a:t>
            </a:r>
          </a:p>
          <a:p>
            <a:r>
              <a:rPr lang="en-CA" dirty="0"/>
              <a:t> </a:t>
            </a:r>
            <a:r>
              <a:rPr lang="en-CA" dirty="0" err="1"/>
              <a:t>Labiles</a:t>
            </a:r>
            <a:r>
              <a:rPr lang="en-CA" dirty="0"/>
              <a:t> </a:t>
            </a:r>
            <a:r>
              <a:rPr lang="en-CA" dirty="0" err="1"/>
              <a:t>politisches</a:t>
            </a:r>
            <a:r>
              <a:rPr lang="en-CA" dirty="0"/>
              <a:t> </a:t>
            </a:r>
            <a:r>
              <a:rPr lang="en-CA" dirty="0" err="1"/>
              <a:t>Gleichgewicht</a:t>
            </a:r>
            <a:r>
              <a:rPr lang="en-CA" dirty="0"/>
              <a:t> </a:t>
            </a:r>
            <a:r>
              <a:rPr lang="en-CA" dirty="0" err="1"/>
              <a:t>unterminiert</a:t>
            </a:r>
            <a:r>
              <a:rPr lang="en-CA" dirty="0"/>
              <a:t> </a:t>
            </a:r>
            <a:r>
              <a:rPr lang="en-CA" dirty="0" err="1"/>
              <a:t>Vertrauen</a:t>
            </a:r>
            <a:r>
              <a:rPr lang="en-CA" dirty="0"/>
              <a:t> </a:t>
            </a:r>
          </a:p>
          <a:p>
            <a:r>
              <a:rPr lang="en-CA" dirty="0" err="1"/>
              <a:t>Protektionismus</a:t>
            </a:r>
            <a:r>
              <a:rPr lang="en-CA" dirty="0"/>
              <a:t> </a:t>
            </a:r>
            <a:r>
              <a:rPr lang="en-CA" dirty="0" err="1"/>
              <a:t>tief</a:t>
            </a:r>
            <a:r>
              <a:rPr lang="en-CA" dirty="0"/>
              <a:t> </a:t>
            </a:r>
            <a:r>
              <a:rPr lang="en-CA" dirty="0" err="1"/>
              <a:t>verankert</a:t>
            </a:r>
            <a:r>
              <a:rPr lang="en-CA" dirty="0"/>
              <a:t> in </a:t>
            </a:r>
            <a:r>
              <a:rPr lang="en-CA" dirty="0" err="1"/>
              <a:t>beiden</a:t>
            </a:r>
            <a:r>
              <a:rPr lang="en-CA" dirty="0"/>
              <a:t> </a:t>
            </a:r>
            <a:r>
              <a:rPr lang="en-CA" dirty="0" err="1"/>
              <a:t>politischen</a:t>
            </a:r>
            <a:r>
              <a:rPr lang="en-CA" dirty="0"/>
              <a:t> </a:t>
            </a:r>
            <a:r>
              <a:rPr lang="en-CA" dirty="0" err="1"/>
              <a:t>Lagern</a:t>
            </a:r>
            <a:endParaRPr lang="en-CA" dirty="0"/>
          </a:p>
          <a:p>
            <a:r>
              <a:rPr lang="en-CA" dirty="0" err="1"/>
              <a:t>Pfadwechsel</a:t>
            </a:r>
            <a:r>
              <a:rPr lang="en-CA" dirty="0"/>
              <a:t> </a:t>
            </a:r>
            <a:r>
              <a:rPr lang="en-CA" dirty="0" err="1"/>
              <a:t>nicht</a:t>
            </a:r>
            <a:r>
              <a:rPr lang="en-CA" dirty="0"/>
              <a:t> </a:t>
            </a:r>
            <a:r>
              <a:rPr lang="en-CA" dirty="0" err="1"/>
              <a:t>gesichert</a:t>
            </a:r>
            <a:endParaRPr lang="en-CA" dirty="0"/>
          </a:p>
          <a:p>
            <a:endParaRPr lang="en-CA" dirty="0"/>
          </a:p>
          <a:p>
            <a:endParaRPr lang="en-US" dirty="0"/>
          </a:p>
        </p:txBody>
      </p:sp>
    </p:spTree>
    <p:extLst>
      <p:ext uri="{BB962C8B-B14F-4D97-AF65-F5344CB8AC3E}">
        <p14:creationId xmlns:p14="http://schemas.microsoft.com/office/powerpoint/2010/main" val="227407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F5059-A092-369E-7399-20A35D56691B}"/>
              </a:ext>
            </a:extLst>
          </p:cNvPr>
          <p:cNvSpPr>
            <a:spLocks noGrp="1"/>
          </p:cNvSpPr>
          <p:nvPr>
            <p:ph type="title"/>
          </p:nvPr>
        </p:nvSpPr>
        <p:spPr/>
        <p:txBody>
          <a:bodyPr/>
          <a:lstStyle/>
          <a:p>
            <a:r>
              <a:rPr lang="en-CA" dirty="0"/>
              <a:t>China</a:t>
            </a:r>
            <a:endParaRPr lang="en-US" dirty="0"/>
          </a:p>
        </p:txBody>
      </p:sp>
      <p:sp>
        <p:nvSpPr>
          <p:cNvPr id="3" name="Content Placeholder 2">
            <a:extLst>
              <a:ext uri="{FF2B5EF4-FFF2-40B4-BE49-F238E27FC236}">
                <a16:creationId xmlns:a16="http://schemas.microsoft.com/office/drawing/2014/main" id="{1A072994-40ED-7F8C-5ED9-551E04072FD3}"/>
              </a:ext>
            </a:extLst>
          </p:cNvPr>
          <p:cNvSpPr>
            <a:spLocks noGrp="1"/>
          </p:cNvSpPr>
          <p:nvPr>
            <p:ph idx="1"/>
          </p:nvPr>
        </p:nvSpPr>
        <p:spPr/>
        <p:txBody>
          <a:bodyPr>
            <a:normAutofit fontScale="77500" lnSpcReduction="20000"/>
          </a:bodyPr>
          <a:lstStyle/>
          <a:p>
            <a:r>
              <a:rPr lang="en-CA" dirty="0" err="1"/>
              <a:t>Idealtypus</a:t>
            </a:r>
            <a:r>
              <a:rPr lang="en-CA" dirty="0"/>
              <a:t> </a:t>
            </a:r>
            <a:r>
              <a:rPr lang="en-CA" dirty="0" err="1"/>
              <a:t>eines</a:t>
            </a:r>
            <a:r>
              <a:rPr lang="en-CA" dirty="0"/>
              <a:t> </a:t>
            </a:r>
            <a:r>
              <a:rPr lang="en-CA" dirty="0" err="1"/>
              <a:t>staatlich-autoritären</a:t>
            </a:r>
            <a:r>
              <a:rPr lang="en-CA" dirty="0"/>
              <a:t> Regime</a:t>
            </a:r>
          </a:p>
          <a:p>
            <a:r>
              <a:rPr lang="en-CA" dirty="0" err="1"/>
              <a:t>Covidpolitikeffekte</a:t>
            </a:r>
            <a:r>
              <a:rPr lang="en-CA" dirty="0"/>
              <a:t>: </a:t>
            </a:r>
            <a:r>
              <a:rPr lang="en-CA" dirty="0" err="1"/>
              <a:t>Konsumreduktion</a:t>
            </a:r>
            <a:r>
              <a:rPr lang="en-CA" dirty="0"/>
              <a:t> (</a:t>
            </a:r>
            <a:r>
              <a:rPr lang="en-CA" dirty="0" err="1"/>
              <a:t>speziell</a:t>
            </a:r>
            <a:r>
              <a:rPr lang="en-CA" dirty="0"/>
              <a:t> der </a:t>
            </a:r>
            <a:r>
              <a:rPr lang="en-CA" dirty="0" err="1"/>
              <a:t>Mittelklasse</a:t>
            </a:r>
            <a:r>
              <a:rPr lang="en-CA" dirty="0"/>
              <a:t>)</a:t>
            </a:r>
          </a:p>
          <a:p>
            <a:r>
              <a:rPr lang="en-CA" dirty="0" err="1"/>
              <a:t>Übergewicht</a:t>
            </a:r>
            <a:r>
              <a:rPr lang="en-CA" dirty="0"/>
              <a:t> </a:t>
            </a:r>
            <a:r>
              <a:rPr lang="en-CA" dirty="0" err="1"/>
              <a:t>Immobiliensektor</a:t>
            </a:r>
            <a:r>
              <a:rPr lang="en-CA" dirty="0"/>
              <a:t>: </a:t>
            </a:r>
            <a:r>
              <a:rPr lang="en-CA" dirty="0" err="1"/>
              <a:t>Etwa</a:t>
            </a:r>
            <a:r>
              <a:rPr lang="en-CA" dirty="0"/>
              <a:t> 23% des BIP </a:t>
            </a:r>
            <a:r>
              <a:rPr lang="en-CA" dirty="0" err="1"/>
              <a:t>entfallen</a:t>
            </a:r>
            <a:r>
              <a:rPr lang="en-CA" dirty="0"/>
              <a:t> auf den </a:t>
            </a:r>
            <a:r>
              <a:rPr lang="en-CA" dirty="0" err="1"/>
              <a:t>Immobiliensektor</a:t>
            </a:r>
            <a:r>
              <a:rPr lang="en-CA" dirty="0"/>
              <a:t> (Rogoff)</a:t>
            </a:r>
          </a:p>
          <a:p>
            <a:r>
              <a:rPr lang="en-CA" dirty="0" err="1"/>
              <a:t>Klassische</a:t>
            </a:r>
            <a:r>
              <a:rPr lang="en-CA" dirty="0"/>
              <a:t> balance sheet-</a:t>
            </a:r>
            <a:r>
              <a:rPr lang="en-CA" dirty="0" err="1"/>
              <a:t>Krise</a:t>
            </a:r>
            <a:r>
              <a:rPr lang="en-CA" dirty="0"/>
              <a:t>: </a:t>
            </a:r>
            <a:r>
              <a:rPr lang="en-CA" dirty="0" err="1"/>
              <a:t>überschuldeter</a:t>
            </a:r>
            <a:r>
              <a:rPr lang="en-CA" dirty="0"/>
              <a:t> </a:t>
            </a:r>
            <a:r>
              <a:rPr lang="en-CA" dirty="0" err="1"/>
              <a:t>Immobiliensektor</a:t>
            </a:r>
            <a:r>
              <a:rPr lang="en-CA" dirty="0"/>
              <a:t> ..</a:t>
            </a:r>
          </a:p>
          <a:p>
            <a:r>
              <a:rPr lang="en-CA" dirty="0"/>
              <a:t>..und Paradox of Thrift</a:t>
            </a:r>
          </a:p>
          <a:p>
            <a:r>
              <a:rPr lang="en-CA" dirty="0" err="1"/>
              <a:t>Zombieunternehmen</a:t>
            </a:r>
            <a:r>
              <a:rPr lang="en-CA" dirty="0"/>
              <a:t> </a:t>
            </a:r>
          </a:p>
          <a:p>
            <a:r>
              <a:rPr lang="en-CA" dirty="0" err="1"/>
              <a:t>Wachstumsschwäche</a:t>
            </a:r>
            <a:r>
              <a:rPr lang="en-CA" dirty="0"/>
              <a:t> </a:t>
            </a:r>
            <a:r>
              <a:rPr lang="en-CA" dirty="0" err="1"/>
              <a:t>unterminiert</a:t>
            </a:r>
            <a:r>
              <a:rPr lang="en-CA" dirty="0"/>
              <a:t> </a:t>
            </a:r>
            <a:r>
              <a:rPr lang="en-CA" dirty="0" err="1"/>
              <a:t>politisches</a:t>
            </a:r>
            <a:r>
              <a:rPr lang="en-CA" dirty="0"/>
              <a:t> </a:t>
            </a:r>
            <a:r>
              <a:rPr lang="en-CA" dirty="0" err="1"/>
              <a:t>Integrationsprojekt</a:t>
            </a:r>
            <a:endParaRPr lang="en-CA" dirty="0"/>
          </a:p>
          <a:p>
            <a:r>
              <a:rPr lang="en-CA" dirty="0" err="1"/>
              <a:t>Jugendarbeitslosigkeit</a:t>
            </a:r>
            <a:r>
              <a:rPr lang="en-CA" dirty="0"/>
              <a:t> und </a:t>
            </a:r>
            <a:r>
              <a:rPr lang="en-CA" dirty="0" err="1"/>
              <a:t>Überalterung</a:t>
            </a:r>
            <a:endParaRPr lang="en-CA" dirty="0"/>
          </a:p>
          <a:p>
            <a:r>
              <a:rPr lang="en-CA" dirty="0"/>
              <a:t>High Tech Strategie </a:t>
            </a:r>
            <a:r>
              <a:rPr lang="en-CA" dirty="0" err="1"/>
              <a:t>zielt</a:t>
            </a:r>
            <a:r>
              <a:rPr lang="en-CA" dirty="0"/>
              <a:t> </a:t>
            </a:r>
            <a:r>
              <a:rPr lang="en-CA" dirty="0" err="1"/>
              <a:t>auf</a:t>
            </a:r>
            <a:r>
              <a:rPr lang="en-CA" dirty="0"/>
              <a:t> </a:t>
            </a:r>
            <a:r>
              <a:rPr lang="en-CA" dirty="0" err="1"/>
              <a:t>Eigenversorgung</a:t>
            </a:r>
            <a:endParaRPr lang="en-CA" dirty="0"/>
          </a:p>
          <a:p>
            <a:r>
              <a:rPr lang="en-CA" dirty="0" err="1"/>
              <a:t>Strategische</a:t>
            </a:r>
            <a:r>
              <a:rPr lang="en-CA" dirty="0"/>
              <a:t> </a:t>
            </a:r>
            <a:r>
              <a:rPr lang="en-CA" dirty="0" err="1"/>
              <a:t>Sicherung</a:t>
            </a:r>
            <a:r>
              <a:rPr lang="en-CA" dirty="0"/>
              <a:t> </a:t>
            </a:r>
            <a:r>
              <a:rPr lang="en-CA" dirty="0" err="1"/>
              <a:t>technologierelevanter</a:t>
            </a:r>
            <a:r>
              <a:rPr lang="en-CA" dirty="0"/>
              <a:t> </a:t>
            </a:r>
            <a:r>
              <a:rPr lang="en-CA" dirty="0" err="1"/>
              <a:t>Inputprodukte</a:t>
            </a:r>
            <a:r>
              <a:rPr lang="en-CA" dirty="0"/>
              <a:t> (</a:t>
            </a:r>
            <a:r>
              <a:rPr lang="en-CA" dirty="0" err="1"/>
              <a:t>Rohstoffe</a:t>
            </a:r>
            <a:r>
              <a:rPr lang="en-CA" dirty="0"/>
              <a:t>)</a:t>
            </a:r>
          </a:p>
          <a:p>
            <a:r>
              <a:rPr lang="en-CA" dirty="0"/>
              <a:t> </a:t>
            </a:r>
          </a:p>
          <a:p>
            <a:endParaRPr lang="en-US" dirty="0"/>
          </a:p>
        </p:txBody>
      </p:sp>
    </p:spTree>
    <p:extLst>
      <p:ext uri="{BB962C8B-B14F-4D97-AF65-F5344CB8AC3E}">
        <p14:creationId xmlns:p14="http://schemas.microsoft.com/office/powerpoint/2010/main" val="2540579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091AA-3057-0588-31D0-4C8D78BE61F1}"/>
              </a:ext>
            </a:extLst>
          </p:cNvPr>
          <p:cNvSpPr>
            <a:spLocks noGrp="1"/>
          </p:cNvSpPr>
          <p:nvPr>
            <p:ph type="title"/>
          </p:nvPr>
        </p:nvSpPr>
        <p:spPr/>
        <p:txBody>
          <a:bodyPr/>
          <a:lstStyle/>
          <a:p>
            <a:r>
              <a:rPr lang="en-US" dirty="0" err="1"/>
              <a:t>Überakkumulation</a:t>
            </a:r>
            <a:endParaRPr lang="en-US" dirty="0"/>
          </a:p>
        </p:txBody>
      </p:sp>
      <p:sp>
        <p:nvSpPr>
          <p:cNvPr id="3" name="Content Placeholder 2">
            <a:extLst>
              <a:ext uri="{FF2B5EF4-FFF2-40B4-BE49-F238E27FC236}">
                <a16:creationId xmlns:a16="http://schemas.microsoft.com/office/drawing/2014/main" id="{933EF860-A389-1329-4F5A-2FB59A80E5C8}"/>
              </a:ext>
            </a:extLst>
          </p:cNvPr>
          <p:cNvSpPr>
            <a:spLocks noGrp="1"/>
          </p:cNvSpPr>
          <p:nvPr>
            <p:ph idx="1"/>
          </p:nvPr>
        </p:nvSpPr>
        <p:spPr/>
        <p:txBody>
          <a:bodyPr/>
          <a:lstStyle/>
          <a:p>
            <a:r>
              <a:rPr lang="en-US" dirty="0" err="1"/>
              <a:t>Sektorale</a:t>
            </a:r>
            <a:r>
              <a:rPr lang="en-US" dirty="0"/>
              <a:t>  private und </a:t>
            </a:r>
            <a:r>
              <a:rPr lang="en-US" dirty="0" err="1"/>
              <a:t>öffentliche</a:t>
            </a:r>
            <a:r>
              <a:rPr lang="en-US" dirty="0"/>
              <a:t> </a:t>
            </a:r>
            <a:r>
              <a:rPr lang="en-US" dirty="0" err="1"/>
              <a:t>Überschuldung</a:t>
            </a:r>
            <a:endParaRPr lang="en-US" dirty="0"/>
          </a:p>
          <a:p>
            <a:r>
              <a:rPr lang="en-US" dirty="0" err="1"/>
              <a:t>Zombieunternehmen</a:t>
            </a:r>
            <a:r>
              <a:rPr lang="en-US" dirty="0"/>
              <a:t> in </a:t>
            </a:r>
            <a:r>
              <a:rPr lang="en-US" dirty="0" err="1"/>
              <a:t>wichtigen</a:t>
            </a:r>
            <a:r>
              <a:rPr lang="en-US" dirty="0"/>
              <a:t> </a:t>
            </a:r>
            <a:r>
              <a:rPr lang="en-US" dirty="0" err="1"/>
              <a:t>Regionen</a:t>
            </a:r>
            <a:endParaRPr lang="en-US" dirty="0"/>
          </a:p>
        </p:txBody>
      </p:sp>
    </p:spTree>
    <p:extLst>
      <p:ext uri="{BB962C8B-B14F-4D97-AF65-F5344CB8AC3E}">
        <p14:creationId xmlns:p14="http://schemas.microsoft.com/office/powerpoint/2010/main" val="3579746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6CE56-C88E-668B-CE74-E6FC3C94F037}"/>
              </a:ext>
            </a:extLst>
          </p:cNvPr>
          <p:cNvSpPr>
            <a:spLocks noGrp="1"/>
          </p:cNvSpPr>
          <p:nvPr>
            <p:ph type="title"/>
          </p:nvPr>
        </p:nvSpPr>
        <p:spPr/>
        <p:txBody>
          <a:bodyPr/>
          <a:lstStyle/>
          <a:p>
            <a:r>
              <a:rPr lang="en-US" dirty="0" err="1"/>
              <a:t>Beispiel:Lokale</a:t>
            </a:r>
            <a:r>
              <a:rPr lang="en-US" dirty="0"/>
              <a:t> </a:t>
            </a:r>
            <a:r>
              <a:rPr lang="en-US" dirty="0" err="1"/>
              <a:t>Regierungen</a:t>
            </a:r>
            <a:endParaRPr lang="en-US" dirty="0"/>
          </a:p>
        </p:txBody>
      </p:sp>
      <p:pic>
        <p:nvPicPr>
          <p:cNvPr id="5" name="Content Placeholder 4">
            <a:extLst>
              <a:ext uri="{FF2B5EF4-FFF2-40B4-BE49-F238E27FC236}">
                <a16:creationId xmlns:a16="http://schemas.microsoft.com/office/drawing/2014/main" id="{72B574BD-784A-DD59-BC1B-B33B177B7E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0445" y="1825625"/>
            <a:ext cx="7705618" cy="4790932"/>
          </a:xfrm>
        </p:spPr>
      </p:pic>
    </p:spTree>
    <p:extLst>
      <p:ext uri="{BB962C8B-B14F-4D97-AF65-F5344CB8AC3E}">
        <p14:creationId xmlns:p14="http://schemas.microsoft.com/office/powerpoint/2010/main" val="1572484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13683-2AAC-E8E9-A2F8-2CD7D5D66B26}"/>
              </a:ext>
            </a:extLst>
          </p:cNvPr>
          <p:cNvSpPr>
            <a:spLocks noGrp="1"/>
          </p:cNvSpPr>
          <p:nvPr>
            <p:ph type="title"/>
          </p:nvPr>
        </p:nvSpPr>
        <p:spPr/>
        <p:txBody>
          <a:bodyPr/>
          <a:lstStyle/>
          <a:p>
            <a:r>
              <a:rPr lang="en-US" dirty="0"/>
              <a:t>Deleveraging und </a:t>
            </a:r>
            <a:r>
              <a:rPr lang="en-US" dirty="0" err="1"/>
              <a:t>Konsumschwäche</a:t>
            </a:r>
            <a:endParaRPr lang="en-US" dirty="0"/>
          </a:p>
        </p:txBody>
      </p:sp>
      <p:sp>
        <p:nvSpPr>
          <p:cNvPr id="3" name="Content Placeholder 2">
            <a:extLst>
              <a:ext uri="{FF2B5EF4-FFF2-40B4-BE49-F238E27FC236}">
                <a16:creationId xmlns:a16="http://schemas.microsoft.com/office/drawing/2014/main" id="{2EB6AFF9-C7D7-E6CC-538B-B0217DA198F9}"/>
              </a:ext>
            </a:extLst>
          </p:cNvPr>
          <p:cNvSpPr>
            <a:spLocks noGrp="1"/>
          </p:cNvSpPr>
          <p:nvPr>
            <p:ph idx="1"/>
          </p:nvPr>
        </p:nvSpPr>
        <p:spPr/>
        <p:txBody>
          <a:bodyPr/>
          <a:lstStyle/>
          <a:p>
            <a:r>
              <a:rPr lang="en-US" dirty="0"/>
              <a:t>Deleveraging auf </a:t>
            </a:r>
            <a:r>
              <a:rPr lang="en-US" dirty="0" err="1"/>
              <a:t>lokaler</a:t>
            </a:r>
            <a:r>
              <a:rPr lang="en-US" dirty="0"/>
              <a:t> Ebene und </a:t>
            </a:r>
            <a:r>
              <a:rPr lang="en-US" dirty="0" err="1"/>
              <a:t>einzelner</a:t>
            </a:r>
            <a:r>
              <a:rPr lang="en-US" dirty="0"/>
              <a:t> </a:t>
            </a:r>
            <a:r>
              <a:rPr lang="en-US" dirty="0" err="1"/>
              <a:t>Sektoren</a:t>
            </a:r>
            <a:endParaRPr lang="en-US" dirty="0"/>
          </a:p>
          <a:p>
            <a:r>
              <a:rPr lang="en-US" dirty="0" err="1"/>
              <a:t>Vor</a:t>
            </a:r>
            <a:r>
              <a:rPr lang="en-US" dirty="0"/>
              <a:t> </a:t>
            </a:r>
            <a:r>
              <a:rPr lang="en-US" dirty="0" err="1"/>
              <a:t>allem</a:t>
            </a:r>
            <a:r>
              <a:rPr lang="en-US" dirty="0"/>
              <a:t> die </a:t>
            </a:r>
            <a:r>
              <a:rPr lang="en-US" dirty="0" err="1"/>
              <a:t>Mittelklasse</a:t>
            </a:r>
            <a:r>
              <a:rPr lang="en-US" dirty="0"/>
              <a:t> </a:t>
            </a:r>
            <a:r>
              <a:rPr lang="en-US" dirty="0" err="1"/>
              <a:t>reagiert</a:t>
            </a:r>
            <a:r>
              <a:rPr lang="en-US" dirty="0"/>
              <a:t> </a:t>
            </a:r>
            <a:r>
              <a:rPr lang="en-US" dirty="0" err="1"/>
              <a:t>mit</a:t>
            </a:r>
            <a:r>
              <a:rPr lang="en-US" dirty="0"/>
              <a:t> </a:t>
            </a:r>
            <a:r>
              <a:rPr lang="en-US" dirty="0" err="1"/>
              <a:t>Zurückhaltung</a:t>
            </a:r>
            <a:r>
              <a:rPr lang="en-US" dirty="0"/>
              <a:t> auf die </a:t>
            </a:r>
            <a:r>
              <a:rPr lang="en-US" dirty="0" err="1"/>
              <a:t>zunehmende</a:t>
            </a:r>
            <a:r>
              <a:rPr lang="en-US" dirty="0"/>
              <a:t> </a:t>
            </a:r>
            <a:r>
              <a:rPr lang="en-US" dirty="0" err="1"/>
              <a:t>ökonomische</a:t>
            </a:r>
            <a:r>
              <a:rPr lang="en-US" dirty="0"/>
              <a:t> </a:t>
            </a:r>
            <a:r>
              <a:rPr lang="en-US" dirty="0" err="1"/>
              <a:t>Unsicherheit</a:t>
            </a:r>
            <a:endParaRPr lang="en-US" dirty="0"/>
          </a:p>
          <a:p>
            <a:r>
              <a:rPr lang="en-US" dirty="0" err="1"/>
              <a:t>Extrem</a:t>
            </a:r>
            <a:r>
              <a:rPr lang="en-US" dirty="0"/>
              <a:t> </a:t>
            </a:r>
            <a:r>
              <a:rPr lang="en-US" dirty="0" err="1"/>
              <a:t>hohe</a:t>
            </a:r>
            <a:r>
              <a:rPr lang="en-US" dirty="0"/>
              <a:t> </a:t>
            </a:r>
            <a:r>
              <a:rPr lang="en-US" dirty="0" err="1"/>
              <a:t>Sparquote</a:t>
            </a:r>
            <a:r>
              <a:rPr lang="en-US" dirty="0"/>
              <a:t> (um die 45%) </a:t>
            </a:r>
            <a:r>
              <a:rPr lang="en-US" dirty="0" err="1"/>
              <a:t>auch</a:t>
            </a:r>
            <a:r>
              <a:rPr lang="en-US" dirty="0"/>
              <a:t> </a:t>
            </a:r>
            <a:r>
              <a:rPr lang="en-US" dirty="0" err="1"/>
              <a:t>eine</a:t>
            </a:r>
            <a:r>
              <a:rPr lang="en-US" dirty="0"/>
              <a:t> </a:t>
            </a:r>
            <a:r>
              <a:rPr lang="en-US" dirty="0" err="1"/>
              <a:t>Reaktion</a:t>
            </a:r>
            <a:r>
              <a:rPr lang="en-US" dirty="0"/>
              <a:t> auf </a:t>
            </a:r>
            <a:r>
              <a:rPr lang="en-US" dirty="0" err="1"/>
              <a:t>demographische</a:t>
            </a:r>
            <a:r>
              <a:rPr lang="en-US" dirty="0"/>
              <a:t> </a:t>
            </a:r>
            <a:r>
              <a:rPr lang="en-US" dirty="0" err="1"/>
              <a:t>Entwicklung</a:t>
            </a:r>
            <a:r>
              <a:rPr lang="en-US" dirty="0"/>
              <a:t> und </a:t>
            </a:r>
            <a:r>
              <a:rPr lang="en-US" dirty="0" err="1"/>
              <a:t>eines</a:t>
            </a:r>
            <a:r>
              <a:rPr lang="en-US" dirty="0"/>
              <a:t> </a:t>
            </a:r>
            <a:r>
              <a:rPr lang="en-US" dirty="0" err="1"/>
              <a:t>schwachen</a:t>
            </a:r>
            <a:r>
              <a:rPr lang="en-US" dirty="0"/>
              <a:t> </a:t>
            </a:r>
            <a:r>
              <a:rPr lang="en-US" dirty="0" err="1"/>
              <a:t>sozialen</a:t>
            </a:r>
            <a:r>
              <a:rPr lang="en-US" dirty="0"/>
              <a:t> </a:t>
            </a:r>
            <a:r>
              <a:rPr lang="en-US"/>
              <a:t>Sicherungsnetzes</a:t>
            </a:r>
            <a:endParaRPr lang="en-US" dirty="0"/>
          </a:p>
        </p:txBody>
      </p:sp>
    </p:spTree>
    <p:extLst>
      <p:ext uri="{BB962C8B-B14F-4D97-AF65-F5344CB8AC3E}">
        <p14:creationId xmlns:p14="http://schemas.microsoft.com/office/powerpoint/2010/main" val="629423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CEAA3-66B8-2D96-B27C-C95B3BB83CAC}"/>
              </a:ext>
            </a:extLst>
          </p:cNvPr>
          <p:cNvSpPr>
            <a:spLocks noGrp="1"/>
          </p:cNvSpPr>
          <p:nvPr>
            <p:ph type="title"/>
          </p:nvPr>
        </p:nvSpPr>
        <p:spPr/>
        <p:txBody>
          <a:bodyPr/>
          <a:lstStyle/>
          <a:p>
            <a:r>
              <a:rPr lang="en-US" dirty="0"/>
              <a:t>Aber: </a:t>
            </a:r>
            <a:r>
              <a:rPr lang="en-US" dirty="0" err="1"/>
              <a:t>Innovationsindex</a:t>
            </a:r>
            <a:r>
              <a:rPr lang="en-US" dirty="0"/>
              <a:t> (relative </a:t>
            </a:r>
            <a:r>
              <a:rPr lang="en-US" dirty="0" err="1"/>
              <a:t>zu</a:t>
            </a:r>
            <a:r>
              <a:rPr lang="en-US" dirty="0"/>
              <a:t> USA)</a:t>
            </a:r>
          </a:p>
        </p:txBody>
      </p:sp>
      <p:sp>
        <p:nvSpPr>
          <p:cNvPr id="3" name="Content Placeholder 2">
            <a:extLst>
              <a:ext uri="{FF2B5EF4-FFF2-40B4-BE49-F238E27FC236}">
                <a16:creationId xmlns:a16="http://schemas.microsoft.com/office/drawing/2014/main" id="{F6448D3A-57C1-BBF7-5091-4AEEF9CEC1B7}"/>
              </a:ext>
            </a:extLst>
          </p:cNvPr>
          <p:cNvSpPr>
            <a:spLocks noGrp="1"/>
          </p:cNvSpPr>
          <p:nvPr>
            <p:ph idx="1"/>
          </p:nvPr>
        </p:nvSpPr>
        <p:spPr/>
        <p:txBody>
          <a:bodyPr/>
          <a:lstStyle/>
          <a:p>
            <a:br>
              <a:rPr lang="en-CA" dirty="0">
                <a:effectLst/>
              </a:rPr>
            </a:br>
            <a:endParaRPr lang="en-CA" dirty="0">
              <a:effectLst/>
            </a:endParaRPr>
          </a:p>
          <a:p>
            <a:r>
              <a:rPr lang="en-CA" dirty="0"/>
              <a:t>  </a:t>
            </a:r>
            <a:endParaRPr lang="en-US" dirty="0"/>
          </a:p>
        </p:txBody>
      </p:sp>
      <p:pic>
        <p:nvPicPr>
          <p:cNvPr id="5" name="Picture 4">
            <a:extLst>
              <a:ext uri="{FF2B5EF4-FFF2-40B4-BE49-F238E27FC236}">
                <a16:creationId xmlns:a16="http://schemas.microsoft.com/office/drawing/2014/main" id="{D3045D92-D52E-82A3-DEB3-8370A81AA6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1254" y="1530849"/>
            <a:ext cx="7772400" cy="4551452"/>
          </a:xfrm>
          <a:prstGeom prst="rect">
            <a:avLst/>
          </a:prstGeom>
        </p:spPr>
      </p:pic>
    </p:spTree>
    <p:extLst>
      <p:ext uri="{BB962C8B-B14F-4D97-AF65-F5344CB8AC3E}">
        <p14:creationId xmlns:p14="http://schemas.microsoft.com/office/powerpoint/2010/main" val="564972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E036E-D247-1943-3C51-1D31A4285846}"/>
              </a:ext>
            </a:extLst>
          </p:cNvPr>
          <p:cNvSpPr>
            <a:spLocks noGrp="1"/>
          </p:cNvSpPr>
          <p:nvPr>
            <p:ph type="title"/>
          </p:nvPr>
        </p:nvSpPr>
        <p:spPr/>
        <p:txBody>
          <a:bodyPr/>
          <a:lstStyle/>
          <a:p>
            <a:r>
              <a:rPr lang="en-US" dirty="0"/>
              <a:t>Self-Sufficiency-</a:t>
            </a:r>
            <a:r>
              <a:rPr lang="en-US" dirty="0" err="1"/>
              <a:t>Ziele</a:t>
            </a:r>
            <a:endParaRPr lang="en-US" dirty="0"/>
          </a:p>
        </p:txBody>
      </p:sp>
      <p:pic>
        <p:nvPicPr>
          <p:cNvPr id="5" name="Content Placeholder 4">
            <a:extLst>
              <a:ext uri="{FF2B5EF4-FFF2-40B4-BE49-F238E27FC236}">
                <a16:creationId xmlns:a16="http://schemas.microsoft.com/office/drawing/2014/main" id="{88F1A9F9-7E29-BE38-47E3-4665B38526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4010" y="1428108"/>
            <a:ext cx="7474334" cy="5064767"/>
          </a:xfrm>
        </p:spPr>
      </p:pic>
      <p:sp>
        <p:nvSpPr>
          <p:cNvPr id="6" name="TextBox 5">
            <a:extLst>
              <a:ext uri="{FF2B5EF4-FFF2-40B4-BE49-F238E27FC236}">
                <a16:creationId xmlns:a16="http://schemas.microsoft.com/office/drawing/2014/main" id="{D3FB55B5-79E4-1697-6E79-E08B99799EE6}"/>
              </a:ext>
            </a:extLst>
          </p:cNvPr>
          <p:cNvSpPr txBox="1"/>
          <p:nvPr/>
        </p:nvSpPr>
        <p:spPr>
          <a:xfrm>
            <a:off x="4397339" y="955497"/>
            <a:ext cx="255198"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925644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C7B5B-4AB4-DD05-BB77-11FDB62CAE55}"/>
              </a:ext>
            </a:extLst>
          </p:cNvPr>
          <p:cNvSpPr>
            <a:spLocks noGrp="1"/>
          </p:cNvSpPr>
          <p:nvPr>
            <p:ph type="title"/>
          </p:nvPr>
        </p:nvSpPr>
        <p:spPr/>
        <p:txBody>
          <a:bodyPr/>
          <a:lstStyle/>
          <a:p>
            <a:r>
              <a:rPr lang="en-US" dirty="0"/>
              <a:t>Fall: </a:t>
            </a:r>
            <a:r>
              <a:rPr lang="en-US" dirty="0" err="1"/>
              <a:t>Kritische</a:t>
            </a:r>
            <a:r>
              <a:rPr lang="en-US" dirty="0"/>
              <a:t> </a:t>
            </a:r>
            <a:r>
              <a:rPr lang="en-US"/>
              <a:t>Rohstoffe</a:t>
            </a:r>
          </a:p>
        </p:txBody>
      </p:sp>
      <p:pic>
        <p:nvPicPr>
          <p:cNvPr id="5" name="Content Placeholder 4">
            <a:extLst>
              <a:ext uri="{FF2B5EF4-FFF2-40B4-BE49-F238E27FC236}">
                <a16:creationId xmlns:a16="http://schemas.microsoft.com/office/drawing/2014/main" id="{8E809626-4EA1-35B9-06EB-E89FD0A7A1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97718" y="1825625"/>
            <a:ext cx="4596564" cy="4351338"/>
          </a:xfrm>
        </p:spPr>
      </p:pic>
    </p:spTree>
    <p:extLst>
      <p:ext uri="{BB962C8B-B14F-4D97-AF65-F5344CB8AC3E}">
        <p14:creationId xmlns:p14="http://schemas.microsoft.com/office/powerpoint/2010/main" val="3997838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ABACD-59AE-30C9-A1FD-CE59D16926D1}"/>
              </a:ext>
            </a:extLst>
          </p:cNvPr>
          <p:cNvSpPr>
            <a:spLocks noGrp="1"/>
          </p:cNvSpPr>
          <p:nvPr>
            <p:ph type="title"/>
          </p:nvPr>
        </p:nvSpPr>
        <p:spPr/>
        <p:txBody>
          <a:bodyPr/>
          <a:lstStyle/>
          <a:p>
            <a:r>
              <a:rPr lang="en-US" dirty="0" err="1"/>
              <a:t>Langfriststrategie</a:t>
            </a:r>
            <a:endParaRPr lang="en-US" dirty="0"/>
          </a:p>
        </p:txBody>
      </p:sp>
      <p:pic>
        <p:nvPicPr>
          <p:cNvPr id="5" name="Content Placeholder 4">
            <a:extLst>
              <a:ext uri="{FF2B5EF4-FFF2-40B4-BE49-F238E27FC236}">
                <a16:creationId xmlns:a16="http://schemas.microsoft.com/office/drawing/2014/main" id="{00806C42-AFCA-ED01-7C21-FDBD944108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2090" y="1825625"/>
            <a:ext cx="7804153" cy="4351338"/>
          </a:xfrm>
        </p:spPr>
      </p:pic>
    </p:spTree>
    <p:extLst>
      <p:ext uri="{BB962C8B-B14F-4D97-AF65-F5344CB8AC3E}">
        <p14:creationId xmlns:p14="http://schemas.microsoft.com/office/powerpoint/2010/main" val="2078094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CAA7F-B135-7A2B-9AFD-444EFD0B3A96}"/>
              </a:ext>
            </a:extLst>
          </p:cNvPr>
          <p:cNvSpPr>
            <a:spLocks noGrp="1"/>
          </p:cNvSpPr>
          <p:nvPr>
            <p:ph type="title"/>
          </p:nvPr>
        </p:nvSpPr>
        <p:spPr/>
        <p:txBody>
          <a:bodyPr/>
          <a:lstStyle/>
          <a:p>
            <a:r>
              <a:rPr lang="en-CA" dirty="0" err="1"/>
              <a:t>Konzeptionelle</a:t>
            </a:r>
            <a:r>
              <a:rPr lang="en-CA" dirty="0"/>
              <a:t> </a:t>
            </a:r>
            <a:r>
              <a:rPr lang="en-CA" dirty="0" err="1"/>
              <a:t>Gedanken</a:t>
            </a:r>
            <a:endParaRPr lang="en-US" dirty="0"/>
          </a:p>
        </p:txBody>
      </p:sp>
      <p:sp>
        <p:nvSpPr>
          <p:cNvPr id="3" name="Content Placeholder 2">
            <a:extLst>
              <a:ext uri="{FF2B5EF4-FFF2-40B4-BE49-F238E27FC236}">
                <a16:creationId xmlns:a16="http://schemas.microsoft.com/office/drawing/2014/main" id="{2C6BDAF6-0CAB-703C-5A6C-CBD63BACDC8D}"/>
              </a:ext>
            </a:extLst>
          </p:cNvPr>
          <p:cNvSpPr>
            <a:spLocks noGrp="1"/>
          </p:cNvSpPr>
          <p:nvPr>
            <p:ph idx="1"/>
          </p:nvPr>
        </p:nvSpPr>
        <p:spPr/>
        <p:txBody>
          <a:bodyPr/>
          <a:lstStyle/>
          <a:p>
            <a:r>
              <a:rPr lang="en-CA" dirty="0" err="1"/>
              <a:t>Polyherausforderungen</a:t>
            </a:r>
            <a:r>
              <a:rPr lang="en-CA" dirty="0"/>
              <a:t> in </a:t>
            </a:r>
            <a:r>
              <a:rPr lang="en-CA" dirty="0" err="1"/>
              <a:t>Anschluß</a:t>
            </a:r>
            <a:r>
              <a:rPr lang="en-CA" dirty="0"/>
              <a:t> an </a:t>
            </a:r>
            <a:r>
              <a:rPr lang="en-CA" dirty="0" err="1"/>
              <a:t>Tooze</a:t>
            </a:r>
            <a:r>
              <a:rPr lang="en-CA" dirty="0"/>
              <a:t>: </a:t>
            </a:r>
            <a:r>
              <a:rPr lang="en-CA" dirty="0" err="1"/>
              <a:t>Selbstverstärkende</a:t>
            </a:r>
            <a:r>
              <a:rPr lang="en-CA" dirty="0"/>
              <a:t> </a:t>
            </a:r>
            <a:r>
              <a:rPr lang="en-CA" dirty="0" err="1"/>
              <a:t>Effekte</a:t>
            </a:r>
            <a:endParaRPr lang="en-CA" dirty="0"/>
          </a:p>
          <a:p>
            <a:r>
              <a:rPr lang="en-CA" dirty="0" err="1"/>
              <a:t>Korridorhypothese</a:t>
            </a:r>
            <a:r>
              <a:rPr lang="en-CA" dirty="0"/>
              <a:t> in Anschluss an </a:t>
            </a:r>
            <a:r>
              <a:rPr lang="en-CA" dirty="0" err="1"/>
              <a:t>Leijonhufvud</a:t>
            </a:r>
            <a:r>
              <a:rPr lang="en-CA" dirty="0"/>
              <a:t>: </a:t>
            </a:r>
            <a:r>
              <a:rPr lang="en-CA" dirty="0" err="1"/>
              <a:t>Ausserhalb</a:t>
            </a:r>
            <a:r>
              <a:rPr lang="en-CA" dirty="0"/>
              <a:t> des </a:t>
            </a:r>
            <a:r>
              <a:rPr lang="en-CA" dirty="0" err="1"/>
              <a:t>Korridors</a:t>
            </a:r>
            <a:r>
              <a:rPr lang="en-CA" dirty="0"/>
              <a:t> </a:t>
            </a:r>
          </a:p>
          <a:p>
            <a:r>
              <a:rPr lang="en-CA" dirty="0" err="1"/>
              <a:t>Regimekonzept</a:t>
            </a:r>
            <a:r>
              <a:rPr lang="en-CA" dirty="0"/>
              <a:t> in </a:t>
            </a:r>
            <a:r>
              <a:rPr lang="en-CA" dirty="0" err="1"/>
              <a:t>Anschluß</a:t>
            </a:r>
            <a:r>
              <a:rPr lang="en-CA" dirty="0"/>
              <a:t> an RT und </a:t>
            </a:r>
            <a:r>
              <a:rPr lang="en-CA" dirty="0" err="1"/>
              <a:t>VoC</a:t>
            </a:r>
            <a:r>
              <a:rPr lang="en-CA" dirty="0"/>
              <a:t> : </a:t>
            </a:r>
            <a:r>
              <a:rPr lang="en-CA" dirty="0" err="1"/>
              <a:t>Institutionelle</a:t>
            </a:r>
            <a:r>
              <a:rPr lang="en-CA" dirty="0"/>
              <a:t> Arrangements (Regimes) </a:t>
            </a:r>
            <a:r>
              <a:rPr lang="en-CA" dirty="0" err="1"/>
              <a:t>zentrale</a:t>
            </a:r>
            <a:r>
              <a:rPr lang="en-CA" dirty="0"/>
              <a:t> </a:t>
            </a:r>
            <a:r>
              <a:rPr lang="en-CA" dirty="0" err="1"/>
              <a:t>Erklärungsvariable</a:t>
            </a:r>
            <a:endParaRPr lang="en-CA" dirty="0"/>
          </a:p>
          <a:p>
            <a:endParaRPr lang="en-US" dirty="0"/>
          </a:p>
        </p:txBody>
      </p:sp>
    </p:spTree>
    <p:extLst>
      <p:ext uri="{BB962C8B-B14F-4D97-AF65-F5344CB8AC3E}">
        <p14:creationId xmlns:p14="http://schemas.microsoft.com/office/powerpoint/2010/main" val="3993319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C22CE-2D44-0246-3DC6-5D8332014F25}"/>
              </a:ext>
            </a:extLst>
          </p:cNvPr>
          <p:cNvSpPr>
            <a:spLocks noGrp="1"/>
          </p:cNvSpPr>
          <p:nvPr>
            <p:ph type="title"/>
          </p:nvPr>
        </p:nvSpPr>
        <p:spPr/>
        <p:txBody>
          <a:bodyPr/>
          <a:lstStyle/>
          <a:p>
            <a:r>
              <a:rPr lang="en-US" dirty="0" err="1"/>
              <a:t>Pfadwechsel</a:t>
            </a:r>
            <a:endParaRPr lang="en-US" dirty="0"/>
          </a:p>
        </p:txBody>
      </p:sp>
      <p:sp>
        <p:nvSpPr>
          <p:cNvPr id="3" name="Content Placeholder 2">
            <a:extLst>
              <a:ext uri="{FF2B5EF4-FFF2-40B4-BE49-F238E27FC236}">
                <a16:creationId xmlns:a16="http://schemas.microsoft.com/office/drawing/2014/main" id="{975A150C-03AE-A8C5-2305-D1370E4CF494}"/>
              </a:ext>
            </a:extLst>
          </p:cNvPr>
          <p:cNvSpPr>
            <a:spLocks noGrp="1"/>
          </p:cNvSpPr>
          <p:nvPr>
            <p:ph idx="1"/>
          </p:nvPr>
        </p:nvSpPr>
        <p:spPr/>
        <p:txBody>
          <a:bodyPr/>
          <a:lstStyle/>
          <a:p>
            <a:r>
              <a:rPr lang="en-US" dirty="0" err="1"/>
              <a:t>Ziel</a:t>
            </a:r>
            <a:r>
              <a:rPr lang="en-US" dirty="0"/>
              <a:t> </a:t>
            </a:r>
            <a:r>
              <a:rPr lang="en-US" dirty="0" err="1"/>
              <a:t>eines</a:t>
            </a:r>
            <a:r>
              <a:rPr lang="en-US" dirty="0"/>
              <a:t> </a:t>
            </a:r>
            <a:r>
              <a:rPr lang="en-US" dirty="0" err="1"/>
              <a:t>binnenorientierten</a:t>
            </a:r>
            <a:r>
              <a:rPr lang="en-US" dirty="0"/>
              <a:t> </a:t>
            </a:r>
            <a:r>
              <a:rPr lang="en-US" dirty="0" err="1"/>
              <a:t>Wachstumsregimes</a:t>
            </a:r>
            <a:r>
              <a:rPr lang="en-US" dirty="0"/>
              <a:t> </a:t>
            </a:r>
            <a:r>
              <a:rPr lang="en-US" dirty="0" err="1"/>
              <a:t>mit</a:t>
            </a:r>
            <a:r>
              <a:rPr lang="en-US" dirty="0"/>
              <a:t> </a:t>
            </a:r>
            <a:r>
              <a:rPr lang="en-US" dirty="0" err="1"/>
              <a:t>einer</a:t>
            </a:r>
            <a:r>
              <a:rPr lang="en-US" dirty="0"/>
              <a:t> High tech-</a:t>
            </a:r>
            <a:r>
              <a:rPr lang="en-US" dirty="0" err="1"/>
              <a:t>Orientierung</a:t>
            </a:r>
            <a:endParaRPr lang="en-US" dirty="0"/>
          </a:p>
          <a:p>
            <a:r>
              <a:rPr lang="en-US" dirty="0"/>
              <a:t>Unlocking: balance sheet-Problem – </a:t>
            </a:r>
            <a:r>
              <a:rPr lang="en-US" dirty="0" err="1"/>
              <a:t>Zombieunternehmen</a:t>
            </a:r>
            <a:r>
              <a:rPr lang="en-US" dirty="0"/>
              <a:t>- </a:t>
            </a:r>
            <a:r>
              <a:rPr lang="en-US" dirty="0" err="1"/>
              <a:t>Lokale</a:t>
            </a:r>
            <a:r>
              <a:rPr lang="en-US" dirty="0"/>
              <a:t> </a:t>
            </a:r>
            <a:r>
              <a:rPr lang="en-US" dirty="0" err="1"/>
              <a:t>Überschuldung</a:t>
            </a:r>
            <a:endParaRPr lang="en-US" dirty="0"/>
          </a:p>
          <a:p>
            <a:r>
              <a:rPr lang="en-US" dirty="0" err="1"/>
              <a:t>Langfriststrategie</a:t>
            </a:r>
            <a:r>
              <a:rPr lang="en-US" dirty="0"/>
              <a:t> </a:t>
            </a:r>
            <a:r>
              <a:rPr lang="en-US" dirty="0" err="1"/>
              <a:t>mit</a:t>
            </a:r>
            <a:r>
              <a:rPr lang="en-US" dirty="0"/>
              <a:t> </a:t>
            </a:r>
            <a:r>
              <a:rPr lang="en-US" dirty="0" err="1"/>
              <a:t>politischer</a:t>
            </a:r>
            <a:r>
              <a:rPr lang="en-US" dirty="0"/>
              <a:t> </a:t>
            </a:r>
            <a:r>
              <a:rPr lang="en-US" dirty="0" err="1"/>
              <a:t>Absicherung</a:t>
            </a:r>
            <a:endParaRPr lang="en-US" dirty="0"/>
          </a:p>
          <a:p>
            <a:r>
              <a:rPr lang="en-US" dirty="0"/>
              <a:t>Kurz-bis </a:t>
            </a:r>
            <a:r>
              <a:rPr lang="en-US" dirty="0" err="1"/>
              <a:t>mittelfristige</a:t>
            </a:r>
            <a:r>
              <a:rPr lang="en-US" dirty="0"/>
              <a:t> </a:t>
            </a:r>
            <a:r>
              <a:rPr lang="en-US" dirty="0" err="1"/>
              <a:t>Regimeprobleme</a:t>
            </a:r>
            <a:endParaRPr lang="en-US" dirty="0"/>
          </a:p>
          <a:p>
            <a:r>
              <a:rPr lang="en-US" dirty="0"/>
              <a:t>Deleveraging </a:t>
            </a:r>
            <a:r>
              <a:rPr lang="en-US" dirty="0" err="1"/>
              <a:t>vor</a:t>
            </a:r>
            <a:r>
              <a:rPr lang="en-US" dirty="0"/>
              <a:t> </a:t>
            </a:r>
            <a:r>
              <a:rPr lang="en-US" dirty="0" err="1"/>
              <a:t>allem</a:t>
            </a:r>
            <a:r>
              <a:rPr lang="en-US" dirty="0"/>
              <a:t> </a:t>
            </a:r>
            <a:r>
              <a:rPr lang="en-US" dirty="0" err="1"/>
              <a:t>im</a:t>
            </a:r>
            <a:r>
              <a:rPr lang="en-US" dirty="0"/>
              <a:t> </a:t>
            </a:r>
            <a:r>
              <a:rPr lang="en-US" dirty="0" err="1"/>
              <a:t>Immobilienbereich</a:t>
            </a:r>
            <a:r>
              <a:rPr lang="en-US" dirty="0"/>
              <a:t> </a:t>
            </a:r>
            <a:r>
              <a:rPr lang="en-US" dirty="0" err="1"/>
              <a:t>mit</a:t>
            </a:r>
            <a:r>
              <a:rPr lang="en-US" dirty="0"/>
              <a:t> </a:t>
            </a:r>
            <a:r>
              <a:rPr lang="en-US" dirty="0" err="1"/>
              <a:t>weiten</a:t>
            </a:r>
            <a:r>
              <a:rPr lang="en-US" dirty="0"/>
              <a:t> </a:t>
            </a:r>
            <a:r>
              <a:rPr lang="en-US" dirty="0" err="1"/>
              <a:t>Auswirkungen</a:t>
            </a:r>
            <a:endParaRPr lang="en-US" dirty="0"/>
          </a:p>
        </p:txBody>
      </p:sp>
    </p:spTree>
    <p:extLst>
      <p:ext uri="{BB962C8B-B14F-4D97-AF65-F5344CB8AC3E}">
        <p14:creationId xmlns:p14="http://schemas.microsoft.com/office/powerpoint/2010/main" val="2505820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36960-BE47-DD3B-9C11-CD02F9D81C9D}"/>
              </a:ext>
            </a:extLst>
          </p:cNvPr>
          <p:cNvSpPr>
            <a:spLocks noGrp="1"/>
          </p:cNvSpPr>
          <p:nvPr>
            <p:ph type="title"/>
          </p:nvPr>
        </p:nvSpPr>
        <p:spPr/>
        <p:txBody>
          <a:bodyPr/>
          <a:lstStyle/>
          <a:p>
            <a:r>
              <a:rPr lang="en-CA" dirty="0"/>
              <a:t>Europa</a:t>
            </a:r>
            <a:endParaRPr lang="en-US" dirty="0"/>
          </a:p>
        </p:txBody>
      </p:sp>
      <p:sp>
        <p:nvSpPr>
          <p:cNvPr id="3" name="Content Placeholder 2">
            <a:extLst>
              <a:ext uri="{FF2B5EF4-FFF2-40B4-BE49-F238E27FC236}">
                <a16:creationId xmlns:a16="http://schemas.microsoft.com/office/drawing/2014/main" id="{3B4FAA2B-FA61-6B4B-9F48-696CBB145390}"/>
              </a:ext>
            </a:extLst>
          </p:cNvPr>
          <p:cNvSpPr>
            <a:spLocks noGrp="1"/>
          </p:cNvSpPr>
          <p:nvPr>
            <p:ph idx="1"/>
          </p:nvPr>
        </p:nvSpPr>
        <p:spPr/>
        <p:txBody>
          <a:bodyPr/>
          <a:lstStyle/>
          <a:p>
            <a:r>
              <a:rPr lang="en-CA" dirty="0" err="1"/>
              <a:t>Unterschiedliche</a:t>
            </a:r>
            <a:r>
              <a:rPr lang="en-CA" dirty="0"/>
              <a:t> </a:t>
            </a:r>
            <a:r>
              <a:rPr lang="en-CA" dirty="0" err="1"/>
              <a:t>Wachstumsregime</a:t>
            </a:r>
            <a:r>
              <a:rPr lang="en-CA" dirty="0"/>
              <a:t> </a:t>
            </a:r>
            <a:r>
              <a:rPr lang="en-CA" dirty="0" err="1"/>
              <a:t>innerhalb</a:t>
            </a:r>
            <a:r>
              <a:rPr lang="en-CA" dirty="0"/>
              <a:t> </a:t>
            </a:r>
            <a:r>
              <a:rPr lang="en-CA" dirty="0" err="1"/>
              <a:t>eines</a:t>
            </a:r>
            <a:r>
              <a:rPr lang="en-CA" dirty="0"/>
              <a:t> </a:t>
            </a:r>
            <a:r>
              <a:rPr lang="en-CA" dirty="0" err="1"/>
              <a:t>integrierten</a:t>
            </a:r>
            <a:r>
              <a:rPr lang="en-CA" dirty="0"/>
              <a:t> </a:t>
            </a:r>
            <a:r>
              <a:rPr lang="en-CA" dirty="0" err="1"/>
              <a:t>Wirtschaftsraums</a:t>
            </a:r>
            <a:endParaRPr lang="en-CA" dirty="0"/>
          </a:p>
          <a:p>
            <a:r>
              <a:rPr lang="en-CA" dirty="0" err="1"/>
              <a:t>Klimapolitische</a:t>
            </a:r>
            <a:r>
              <a:rPr lang="en-CA" dirty="0"/>
              <a:t> Transformation: Next Generation EU plus </a:t>
            </a:r>
            <a:r>
              <a:rPr lang="en-CA" dirty="0" err="1"/>
              <a:t>nationale</a:t>
            </a:r>
            <a:r>
              <a:rPr lang="en-CA" dirty="0"/>
              <a:t> Programme</a:t>
            </a:r>
          </a:p>
          <a:p>
            <a:r>
              <a:rPr lang="en-CA" b="0" i="0" dirty="0">
                <a:effectLst/>
                <a:latin typeface="UICTFontTextStyleBody"/>
              </a:rPr>
              <a:t>An inconvenient truth: you can’t sell the green revolution to people who can’t afford it: politische </a:t>
            </a:r>
            <a:r>
              <a:rPr lang="en-CA" b="0" i="0" dirty="0" err="1">
                <a:effectLst/>
                <a:latin typeface="UICTFontTextStyleBody"/>
              </a:rPr>
              <a:t>Restriktionen</a:t>
            </a:r>
            <a:endParaRPr lang="en-CA" b="0" i="0" dirty="0">
              <a:effectLst/>
              <a:latin typeface="UICTFontTextStyleBody"/>
            </a:endParaRPr>
          </a:p>
          <a:p>
            <a:r>
              <a:rPr lang="en-CA" dirty="0" err="1">
                <a:latin typeface="UICTFontTextStyleBody"/>
              </a:rPr>
              <a:t>Technologierückstand</a:t>
            </a:r>
            <a:endParaRPr lang="en-CA" dirty="0">
              <a:latin typeface="UICTFontTextStyleBody"/>
            </a:endParaRPr>
          </a:p>
          <a:p>
            <a:r>
              <a:rPr lang="en-CA" dirty="0" err="1">
                <a:effectLst/>
                <a:latin typeface="UICTFontTextStyleBody"/>
              </a:rPr>
              <a:t>Fiskal</a:t>
            </a:r>
            <a:r>
              <a:rPr lang="en-CA" dirty="0" err="1">
                <a:latin typeface="UICTFontTextStyleBody"/>
              </a:rPr>
              <a:t>politische</a:t>
            </a:r>
            <a:r>
              <a:rPr lang="en-CA" dirty="0">
                <a:latin typeface="UICTFontTextStyleBody"/>
              </a:rPr>
              <a:t> </a:t>
            </a:r>
            <a:r>
              <a:rPr lang="en-CA" dirty="0" err="1">
                <a:latin typeface="UICTFontTextStyleBody"/>
              </a:rPr>
              <a:t>Regeln</a:t>
            </a:r>
            <a:r>
              <a:rPr lang="en-CA" dirty="0">
                <a:latin typeface="UICTFontTextStyleBody"/>
              </a:rPr>
              <a:t> </a:t>
            </a:r>
            <a:r>
              <a:rPr lang="en-CA" dirty="0" err="1">
                <a:latin typeface="UICTFontTextStyleBody"/>
              </a:rPr>
              <a:t>als</a:t>
            </a:r>
            <a:r>
              <a:rPr lang="en-CA" dirty="0">
                <a:latin typeface="UICTFontTextStyleBody"/>
              </a:rPr>
              <a:t> </a:t>
            </a:r>
            <a:r>
              <a:rPr lang="en-CA" dirty="0" err="1">
                <a:latin typeface="UICTFontTextStyleBody"/>
              </a:rPr>
              <a:t>Bremse</a:t>
            </a:r>
            <a:r>
              <a:rPr lang="en-CA" dirty="0">
                <a:latin typeface="UICTFontTextStyleBody"/>
              </a:rPr>
              <a:t> </a:t>
            </a:r>
            <a:r>
              <a:rPr lang="en-CA" dirty="0" err="1">
                <a:latin typeface="UICTFontTextStyleBody"/>
              </a:rPr>
              <a:t>öffentlicher</a:t>
            </a:r>
            <a:r>
              <a:rPr lang="en-CA" dirty="0">
                <a:latin typeface="UICTFontTextStyleBody"/>
              </a:rPr>
              <a:t> </a:t>
            </a:r>
            <a:r>
              <a:rPr lang="en-CA" dirty="0" err="1">
                <a:latin typeface="UICTFontTextStyleBody"/>
              </a:rPr>
              <a:t>Güter</a:t>
            </a:r>
            <a:endParaRPr lang="en-CA" dirty="0">
              <a:latin typeface="UICTFontTextStyleBody"/>
            </a:endParaRPr>
          </a:p>
          <a:p>
            <a:endParaRPr lang="en-CA" dirty="0">
              <a:effectLst/>
              <a:latin typeface=".AppleSystemUIFont"/>
            </a:endParaRPr>
          </a:p>
        </p:txBody>
      </p:sp>
    </p:spTree>
    <p:extLst>
      <p:ext uri="{BB962C8B-B14F-4D97-AF65-F5344CB8AC3E}">
        <p14:creationId xmlns:p14="http://schemas.microsoft.com/office/powerpoint/2010/main" val="3020665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D29BA-2E80-2374-CA02-D1905C7BD329}"/>
              </a:ext>
            </a:extLst>
          </p:cNvPr>
          <p:cNvSpPr>
            <a:spLocks noGrp="1"/>
          </p:cNvSpPr>
          <p:nvPr>
            <p:ph type="title"/>
          </p:nvPr>
        </p:nvSpPr>
        <p:spPr/>
        <p:txBody>
          <a:bodyPr/>
          <a:lstStyle/>
          <a:p>
            <a:r>
              <a:rPr lang="en-US" dirty="0" err="1"/>
              <a:t>Technologierückstand</a:t>
            </a:r>
            <a:r>
              <a:rPr lang="en-US" dirty="0"/>
              <a:t>:</a:t>
            </a:r>
          </a:p>
        </p:txBody>
      </p:sp>
      <p:pic>
        <p:nvPicPr>
          <p:cNvPr id="5" name="Content Placeholder 4">
            <a:extLst>
              <a:ext uri="{FF2B5EF4-FFF2-40B4-BE49-F238E27FC236}">
                <a16:creationId xmlns:a16="http://schemas.microsoft.com/office/drawing/2014/main" id="{8787BACA-C2B2-DC9A-9472-B37E0D84FD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4701" y="1458930"/>
            <a:ext cx="7202184" cy="4869951"/>
          </a:xfrm>
        </p:spPr>
      </p:pic>
    </p:spTree>
    <p:extLst>
      <p:ext uri="{BB962C8B-B14F-4D97-AF65-F5344CB8AC3E}">
        <p14:creationId xmlns:p14="http://schemas.microsoft.com/office/powerpoint/2010/main" val="763784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487E8-581C-D206-C686-17A9F19198CB}"/>
              </a:ext>
            </a:extLst>
          </p:cNvPr>
          <p:cNvSpPr>
            <a:spLocks noGrp="1"/>
          </p:cNvSpPr>
          <p:nvPr>
            <p:ph type="title"/>
          </p:nvPr>
        </p:nvSpPr>
        <p:spPr/>
        <p:txBody>
          <a:bodyPr/>
          <a:lstStyle/>
          <a:p>
            <a:r>
              <a:rPr lang="en-US" dirty="0"/>
              <a:t>F&amp;E </a:t>
            </a:r>
            <a:r>
              <a:rPr lang="en-US" dirty="0" err="1"/>
              <a:t>im</a:t>
            </a:r>
            <a:r>
              <a:rPr lang="en-US" dirty="0"/>
              <a:t> </a:t>
            </a:r>
            <a:r>
              <a:rPr lang="en-US" dirty="0" err="1"/>
              <a:t>Vergleich</a:t>
            </a:r>
            <a:endParaRPr lang="en-US" dirty="0"/>
          </a:p>
        </p:txBody>
      </p:sp>
      <p:pic>
        <p:nvPicPr>
          <p:cNvPr id="5" name="Content Placeholder 4">
            <a:extLst>
              <a:ext uri="{FF2B5EF4-FFF2-40B4-BE49-F238E27FC236}">
                <a16:creationId xmlns:a16="http://schemas.microsoft.com/office/drawing/2014/main" id="{D04484A1-0CF3-3865-9458-8B452E164C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0050" y="2026444"/>
            <a:ext cx="6311900" cy="3949700"/>
          </a:xfrm>
        </p:spPr>
      </p:pic>
    </p:spTree>
    <p:extLst>
      <p:ext uri="{BB962C8B-B14F-4D97-AF65-F5344CB8AC3E}">
        <p14:creationId xmlns:p14="http://schemas.microsoft.com/office/powerpoint/2010/main" val="875346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87B58-0716-2E36-6F99-6A480DA33490}"/>
              </a:ext>
            </a:extLst>
          </p:cNvPr>
          <p:cNvSpPr>
            <a:spLocks noGrp="1"/>
          </p:cNvSpPr>
          <p:nvPr>
            <p:ph type="title"/>
          </p:nvPr>
        </p:nvSpPr>
        <p:spPr/>
        <p:txBody>
          <a:bodyPr/>
          <a:lstStyle/>
          <a:p>
            <a:r>
              <a:rPr lang="en-US" dirty="0" err="1"/>
              <a:t>Verbesserungsinnovationen</a:t>
            </a:r>
            <a:r>
              <a:rPr lang="en-US" dirty="0"/>
              <a:t> </a:t>
            </a:r>
            <a:r>
              <a:rPr lang="en-US" dirty="0" err="1"/>
              <a:t>dominieren</a:t>
            </a:r>
            <a:endParaRPr lang="en-US" dirty="0"/>
          </a:p>
        </p:txBody>
      </p:sp>
      <p:pic>
        <p:nvPicPr>
          <p:cNvPr id="5" name="Content Placeholder 4">
            <a:extLst>
              <a:ext uri="{FF2B5EF4-FFF2-40B4-BE49-F238E27FC236}">
                <a16:creationId xmlns:a16="http://schemas.microsoft.com/office/drawing/2014/main" id="{27B25E76-36D6-77E8-FC77-9C401D2D33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4241" y="1825625"/>
            <a:ext cx="6163517" cy="4351338"/>
          </a:xfrm>
        </p:spPr>
      </p:pic>
    </p:spTree>
    <p:extLst>
      <p:ext uri="{BB962C8B-B14F-4D97-AF65-F5344CB8AC3E}">
        <p14:creationId xmlns:p14="http://schemas.microsoft.com/office/powerpoint/2010/main" val="1442020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4766B-34C7-9FB1-376F-2BD246DD8719}"/>
              </a:ext>
            </a:extLst>
          </p:cNvPr>
          <p:cNvSpPr>
            <a:spLocks noGrp="1"/>
          </p:cNvSpPr>
          <p:nvPr>
            <p:ph type="title"/>
          </p:nvPr>
        </p:nvSpPr>
        <p:spPr/>
        <p:txBody>
          <a:bodyPr/>
          <a:lstStyle/>
          <a:p>
            <a:r>
              <a:rPr lang="en-US" dirty="0"/>
              <a:t>Fall: Hydrogen</a:t>
            </a:r>
          </a:p>
        </p:txBody>
      </p:sp>
      <p:pic>
        <p:nvPicPr>
          <p:cNvPr id="5" name="Content Placeholder 4">
            <a:extLst>
              <a:ext uri="{FF2B5EF4-FFF2-40B4-BE49-F238E27FC236}">
                <a16:creationId xmlns:a16="http://schemas.microsoft.com/office/drawing/2014/main" id="{EF55CA7F-F806-73C6-A5FF-09CF86E0BA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2912" y="1825625"/>
            <a:ext cx="8013843" cy="4351338"/>
          </a:xfrm>
        </p:spPr>
      </p:pic>
    </p:spTree>
    <p:extLst>
      <p:ext uri="{BB962C8B-B14F-4D97-AF65-F5344CB8AC3E}">
        <p14:creationId xmlns:p14="http://schemas.microsoft.com/office/powerpoint/2010/main" val="1430413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6EB92-9071-D58D-2ED6-22B8E68FD01B}"/>
              </a:ext>
            </a:extLst>
          </p:cNvPr>
          <p:cNvSpPr>
            <a:spLocks noGrp="1"/>
          </p:cNvSpPr>
          <p:nvPr>
            <p:ph type="title"/>
          </p:nvPr>
        </p:nvSpPr>
        <p:spPr/>
        <p:txBody>
          <a:bodyPr/>
          <a:lstStyle/>
          <a:p>
            <a:r>
              <a:rPr lang="en-US" dirty="0"/>
              <a:t>EU </a:t>
            </a:r>
            <a:r>
              <a:rPr lang="en-US" dirty="0" err="1"/>
              <a:t>als</a:t>
            </a:r>
            <a:r>
              <a:rPr lang="en-US" dirty="0"/>
              <a:t> </a:t>
            </a:r>
            <a:r>
              <a:rPr lang="en-US" dirty="0" err="1"/>
              <a:t>Treiber</a:t>
            </a:r>
            <a:r>
              <a:rPr lang="en-US" dirty="0"/>
              <a:t> der  Transformation</a:t>
            </a:r>
          </a:p>
        </p:txBody>
      </p:sp>
      <p:sp>
        <p:nvSpPr>
          <p:cNvPr id="3" name="Content Placeholder 2">
            <a:extLst>
              <a:ext uri="{FF2B5EF4-FFF2-40B4-BE49-F238E27FC236}">
                <a16:creationId xmlns:a16="http://schemas.microsoft.com/office/drawing/2014/main" id="{5EA257D7-4F89-849E-13AB-D7FE6348DE96}"/>
              </a:ext>
            </a:extLst>
          </p:cNvPr>
          <p:cNvSpPr>
            <a:spLocks noGrp="1"/>
          </p:cNvSpPr>
          <p:nvPr>
            <p:ph idx="1"/>
          </p:nvPr>
        </p:nvSpPr>
        <p:spPr/>
        <p:txBody>
          <a:bodyPr>
            <a:normAutofit fontScale="55000" lnSpcReduction="20000"/>
          </a:bodyPr>
          <a:lstStyle/>
          <a:p>
            <a:r>
              <a:rPr lang="en-US" dirty="0"/>
              <a:t>Next Generation EU -Fit for 55</a:t>
            </a:r>
          </a:p>
          <a:p>
            <a:pPr algn="l" fontAlgn="ctr"/>
            <a:r>
              <a:rPr lang="en-CA" b="0" i="0" u="none" strike="noStrike" dirty="0">
                <a:solidFill>
                  <a:srgbClr val="505154"/>
                </a:solidFill>
                <a:effectLst/>
                <a:latin typeface="Helvetica" pitchFamily="2" charset="0"/>
              </a:rPr>
              <a:t>In the first half of 2023, MEPs approved the following files:</a:t>
            </a:r>
          </a:p>
          <a:p>
            <a:pPr algn="l" fontAlgn="ctr">
              <a:buFont typeface="Arial" panose="020B0604020202020204" pitchFamily="34" charset="0"/>
              <a:buChar char="•"/>
            </a:pPr>
            <a:r>
              <a:rPr lang="en-CA" b="0" i="0" u="none" strike="noStrike" dirty="0">
                <a:solidFill>
                  <a:srgbClr val="505154"/>
                </a:solidFill>
                <a:effectLst/>
                <a:latin typeface="inherit"/>
              </a:rPr>
              <a:t>The revision of the EU's </a:t>
            </a:r>
            <a:r>
              <a:rPr lang="en-CA" b="0" i="0" u="sng" strike="noStrike" dirty="0">
                <a:solidFill>
                  <a:srgbClr val="993399"/>
                </a:solidFill>
                <a:effectLst/>
                <a:latin typeface="inherit"/>
                <a:hlinkClick r:id="rId2"/>
              </a:rPr>
              <a:t>Emissions Trading Scheme</a:t>
            </a:r>
            <a:r>
              <a:rPr lang="en-CA" b="0" i="0" u="none" strike="noStrike" dirty="0">
                <a:solidFill>
                  <a:srgbClr val="505154"/>
                </a:solidFill>
                <a:effectLst/>
                <a:latin typeface="inherit"/>
              </a:rPr>
              <a:t> to include polluting sectors, such as buildings and road transport as of 2027, and maritime transport. The reforms will phase out free allowances for aviation by 2026 and promote the use of sustainable aviation fuels</a:t>
            </a:r>
          </a:p>
          <a:p>
            <a:pPr algn="l" fontAlgn="ctr">
              <a:buFont typeface="Arial" panose="020B0604020202020204" pitchFamily="34" charset="0"/>
              <a:buChar char="•"/>
            </a:pPr>
            <a:r>
              <a:rPr lang="en-CA" b="0" i="0" u="sng" strike="noStrike" dirty="0">
                <a:solidFill>
                  <a:srgbClr val="993399"/>
                </a:solidFill>
                <a:effectLst/>
                <a:latin typeface="inherit"/>
                <a:hlinkClick r:id="rId3"/>
              </a:rPr>
              <a:t>Review of the Market Stability Reserve</a:t>
            </a:r>
            <a:r>
              <a:rPr lang="en-CA" b="0" i="0" u="none" strike="noStrike" dirty="0">
                <a:solidFill>
                  <a:srgbClr val="505154"/>
                </a:solidFill>
                <a:effectLst/>
                <a:latin typeface="inherit"/>
              </a:rPr>
              <a:t> to address the structural imbalance between the supply of and demand for allowances in the Emissions Trading System</a:t>
            </a:r>
          </a:p>
          <a:p>
            <a:pPr algn="l" fontAlgn="ctr">
              <a:buFont typeface="Arial" panose="020B0604020202020204" pitchFamily="34" charset="0"/>
              <a:buChar char="•"/>
            </a:pPr>
            <a:r>
              <a:rPr lang="en-CA" b="0" i="0" u="none" strike="noStrike" dirty="0">
                <a:solidFill>
                  <a:srgbClr val="505154"/>
                </a:solidFill>
                <a:effectLst/>
                <a:latin typeface="inherit"/>
              </a:rPr>
              <a:t>The implementation of the </a:t>
            </a:r>
            <a:r>
              <a:rPr lang="en-CA" b="0" i="0" u="sng" strike="noStrike" dirty="0">
                <a:solidFill>
                  <a:srgbClr val="993399"/>
                </a:solidFill>
                <a:effectLst/>
                <a:latin typeface="inherit"/>
                <a:hlinkClick r:id="rId4"/>
              </a:rPr>
              <a:t>carbon leakage instrument</a:t>
            </a:r>
            <a:r>
              <a:rPr lang="en-CA" b="0" i="0" u="none" strike="noStrike" dirty="0">
                <a:solidFill>
                  <a:srgbClr val="505154"/>
                </a:solidFill>
                <a:effectLst/>
                <a:latin typeface="inherit"/>
              </a:rPr>
              <a:t> that will put a carbon price on imported goods from carbon-intensive industries outside the EU to counter relocation to countries with less ambitious climate targets</a:t>
            </a:r>
          </a:p>
          <a:p>
            <a:pPr algn="l" fontAlgn="ctr">
              <a:buFont typeface="Arial" panose="020B0604020202020204" pitchFamily="34" charset="0"/>
              <a:buChar char="•"/>
            </a:pPr>
            <a:r>
              <a:rPr lang="en-CA" b="0" i="0" u="sng" strike="noStrike" dirty="0">
                <a:solidFill>
                  <a:srgbClr val="993399"/>
                </a:solidFill>
                <a:effectLst/>
                <a:latin typeface="inherit"/>
                <a:hlinkClick r:id="rId5"/>
              </a:rPr>
              <a:t>Effort-sharing between EU countries</a:t>
            </a:r>
            <a:r>
              <a:rPr lang="en-CA" b="0" i="0" u="none" strike="noStrike" dirty="0">
                <a:solidFill>
                  <a:srgbClr val="505154"/>
                </a:solidFill>
                <a:effectLst/>
                <a:latin typeface="inherit"/>
              </a:rPr>
              <a:t> to increase national targets for emissions reductions - in sectors not covered by the Emissions Trading System, notably construction, agriculture and waste management</a:t>
            </a:r>
            <a:r>
              <a:rPr lang="en-CA" b="1" i="0" u="none" strike="noStrike" dirty="0">
                <a:solidFill>
                  <a:srgbClr val="505154"/>
                </a:solidFill>
                <a:effectLst/>
                <a:latin typeface="inherit"/>
              </a:rPr>
              <a:t> - </a:t>
            </a:r>
            <a:r>
              <a:rPr lang="en-CA" b="0" i="0" u="none" strike="noStrike" dirty="0">
                <a:solidFill>
                  <a:srgbClr val="505154"/>
                </a:solidFill>
                <a:effectLst/>
                <a:latin typeface="inherit"/>
              </a:rPr>
              <a:t>from 29% to 40% by 2030</a:t>
            </a:r>
          </a:p>
          <a:p>
            <a:pPr algn="l" fontAlgn="ctr">
              <a:buFont typeface="Arial" panose="020B0604020202020204" pitchFamily="34" charset="0"/>
              <a:buChar char="•"/>
            </a:pPr>
            <a:r>
              <a:rPr lang="en-CA" b="0" i="0" u="none" strike="noStrike" dirty="0">
                <a:solidFill>
                  <a:srgbClr val="505154"/>
                </a:solidFill>
                <a:effectLst/>
                <a:latin typeface="inherit"/>
              </a:rPr>
              <a:t>The reinforcement of rules to </a:t>
            </a:r>
            <a:r>
              <a:rPr lang="en-CA" b="0" i="0" u="sng" strike="noStrike" dirty="0">
                <a:solidFill>
                  <a:srgbClr val="993399"/>
                </a:solidFill>
                <a:effectLst/>
                <a:latin typeface="inherit"/>
                <a:hlinkClick r:id="rId6"/>
              </a:rPr>
              <a:t>increase carbon removal in the land use, land-use change and forestry</a:t>
            </a:r>
            <a:r>
              <a:rPr lang="en-CA" b="0" i="0" u="none" strike="noStrike" dirty="0">
                <a:solidFill>
                  <a:srgbClr val="505154"/>
                </a:solidFill>
                <a:effectLst/>
                <a:latin typeface="inherit"/>
              </a:rPr>
              <a:t> sector</a:t>
            </a:r>
          </a:p>
          <a:p>
            <a:pPr algn="l" fontAlgn="ctr">
              <a:buFont typeface="Arial" panose="020B0604020202020204" pitchFamily="34" charset="0"/>
              <a:buChar char="•"/>
            </a:pPr>
            <a:r>
              <a:rPr lang="en-CA" b="0" i="0" u="none" strike="noStrike" dirty="0">
                <a:solidFill>
                  <a:srgbClr val="505154"/>
                </a:solidFill>
                <a:effectLst/>
                <a:latin typeface="inherit"/>
              </a:rPr>
              <a:t>A proposal to </a:t>
            </a:r>
            <a:r>
              <a:rPr lang="en-CA" b="0" i="0" u="sng" strike="noStrike" dirty="0">
                <a:solidFill>
                  <a:srgbClr val="993399"/>
                </a:solidFill>
                <a:effectLst/>
                <a:latin typeface="inherit"/>
                <a:hlinkClick r:id="rId7"/>
              </a:rPr>
              <a:t>guarantee that new cars and vans in the EU produce zero </a:t>
            </a:r>
            <a:r>
              <a:rPr lang="en-CA" b="0" i="0" u="none" strike="noStrike" dirty="0">
                <a:solidFill>
                  <a:srgbClr val="505154"/>
                </a:solidFill>
                <a:effectLst/>
                <a:latin typeface="inherit"/>
              </a:rPr>
              <a:t>CO2 emissions in 2035</a:t>
            </a:r>
          </a:p>
          <a:p>
            <a:pPr algn="l" fontAlgn="ctr">
              <a:buFont typeface="Arial" panose="020B0604020202020204" pitchFamily="34" charset="0"/>
              <a:buChar char="•"/>
            </a:pPr>
            <a:r>
              <a:rPr lang="en-CA" b="0" i="0" u="none" strike="noStrike" dirty="0">
                <a:solidFill>
                  <a:srgbClr val="505154"/>
                </a:solidFill>
                <a:effectLst/>
                <a:latin typeface="inherit"/>
              </a:rPr>
              <a:t>A </a:t>
            </a:r>
            <a:r>
              <a:rPr lang="en-CA" b="0" i="0" u="sng" strike="noStrike" dirty="0">
                <a:solidFill>
                  <a:srgbClr val="993399"/>
                </a:solidFill>
                <a:effectLst/>
                <a:latin typeface="inherit"/>
                <a:hlinkClick r:id="rId8"/>
              </a:rPr>
              <a:t>revision of emissions allowances for aviation</a:t>
            </a:r>
            <a:r>
              <a:rPr lang="en-CA" b="0" i="0" u="none" strike="noStrike" dirty="0">
                <a:solidFill>
                  <a:srgbClr val="505154"/>
                </a:solidFill>
                <a:effectLst/>
                <a:latin typeface="inherit"/>
              </a:rPr>
              <a:t>, to include all flights departing from the European Economic Area in the scheme and a potential solution for flights outside the EU</a:t>
            </a:r>
          </a:p>
          <a:p>
            <a:pPr algn="l" fontAlgn="ctr">
              <a:buFont typeface="Arial" panose="020B0604020202020204" pitchFamily="34" charset="0"/>
              <a:buChar char="•"/>
            </a:pPr>
            <a:r>
              <a:rPr lang="en-CA" b="1" dirty="0">
                <a:solidFill>
                  <a:srgbClr val="505154"/>
                </a:solidFill>
                <a:latin typeface="inherit"/>
              </a:rPr>
              <a:t>ABER: </a:t>
            </a:r>
            <a:r>
              <a:rPr lang="en-CA" b="1" dirty="0" err="1">
                <a:solidFill>
                  <a:srgbClr val="505154"/>
                </a:solidFill>
                <a:latin typeface="inherit"/>
              </a:rPr>
              <a:t>Klimapolitik</a:t>
            </a:r>
            <a:r>
              <a:rPr lang="en-CA" b="1" dirty="0">
                <a:solidFill>
                  <a:srgbClr val="505154"/>
                </a:solidFill>
                <a:latin typeface="inherit"/>
              </a:rPr>
              <a:t> </a:t>
            </a:r>
            <a:r>
              <a:rPr lang="en-CA" b="1" dirty="0" err="1">
                <a:solidFill>
                  <a:srgbClr val="505154"/>
                </a:solidFill>
                <a:latin typeface="inherit"/>
              </a:rPr>
              <a:t>provoziert</a:t>
            </a:r>
            <a:r>
              <a:rPr lang="en-CA" b="1" dirty="0">
                <a:solidFill>
                  <a:srgbClr val="505154"/>
                </a:solidFill>
                <a:latin typeface="inherit"/>
              </a:rPr>
              <a:t> </a:t>
            </a:r>
            <a:r>
              <a:rPr lang="en-CA" b="1" dirty="0" err="1">
                <a:solidFill>
                  <a:srgbClr val="505154"/>
                </a:solidFill>
                <a:latin typeface="inherit"/>
              </a:rPr>
              <a:t>politische</a:t>
            </a:r>
            <a:r>
              <a:rPr lang="en-CA" b="1" dirty="0">
                <a:solidFill>
                  <a:srgbClr val="505154"/>
                </a:solidFill>
                <a:latin typeface="inherit"/>
              </a:rPr>
              <a:t> </a:t>
            </a:r>
            <a:r>
              <a:rPr lang="en-CA" b="1" dirty="0" err="1">
                <a:solidFill>
                  <a:srgbClr val="505154"/>
                </a:solidFill>
                <a:latin typeface="inherit"/>
              </a:rPr>
              <a:t>Widerstände</a:t>
            </a:r>
            <a:r>
              <a:rPr lang="en-CA" b="1" dirty="0">
                <a:solidFill>
                  <a:srgbClr val="505154"/>
                </a:solidFill>
                <a:latin typeface="inherit"/>
              </a:rPr>
              <a:t>, die von </a:t>
            </a:r>
            <a:r>
              <a:rPr lang="en-CA" b="1" dirty="0" err="1">
                <a:solidFill>
                  <a:srgbClr val="505154"/>
                </a:solidFill>
                <a:latin typeface="inherit"/>
              </a:rPr>
              <a:t>populistischen</a:t>
            </a:r>
            <a:r>
              <a:rPr lang="en-CA" b="1" dirty="0">
                <a:solidFill>
                  <a:srgbClr val="505154"/>
                </a:solidFill>
                <a:latin typeface="inherit"/>
              </a:rPr>
              <a:t> </a:t>
            </a:r>
            <a:r>
              <a:rPr lang="en-CA" b="1" dirty="0" err="1">
                <a:solidFill>
                  <a:srgbClr val="505154"/>
                </a:solidFill>
                <a:latin typeface="inherit"/>
              </a:rPr>
              <a:t>Parteien</a:t>
            </a:r>
            <a:r>
              <a:rPr lang="en-CA" b="1" dirty="0">
                <a:solidFill>
                  <a:srgbClr val="505154"/>
                </a:solidFill>
                <a:latin typeface="inherit"/>
              </a:rPr>
              <a:t>  </a:t>
            </a:r>
            <a:r>
              <a:rPr lang="en-CA" b="1" dirty="0" err="1">
                <a:solidFill>
                  <a:srgbClr val="505154"/>
                </a:solidFill>
                <a:latin typeface="inherit"/>
              </a:rPr>
              <a:t>genutzt</a:t>
            </a:r>
            <a:r>
              <a:rPr lang="en-CA" b="1" dirty="0">
                <a:solidFill>
                  <a:srgbClr val="505154"/>
                </a:solidFill>
                <a:latin typeface="inherit"/>
              </a:rPr>
              <a:t> </a:t>
            </a:r>
            <a:r>
              <a:rPr lang="en-CA" b="1" dirty="0" err="1">
                <a:solidFill>
                  <a:srgbClr val="505154"/>
                </a:solidFill>
                <a:latin typeface="inherit"/>
              </a:rPr>
              <a:t>werden</a:t>
            </a:r>
            <a:endParaRPr lang="en-CA" b="1" i="0" u="none" strike="noStrike" dirty="0">
              <a:solidFill>
                <a:srgbClr val="505154"/>
              </a:solidFill>
              <a:effectLst/>
              <a:latin typeface="inherit"/>
            </a:endParaRPr>
          </a:p>
          <a:p>
            <a:pPr marL="0" indent="0">
              <a:buNone/>
            </a:pPr>
            <a:endParaRPr lang="en-US" dirty="0"/>
          </a:p>
        </p:txBody>
      </p:sp>
    </p:spTree>
    <p:extLst>
      <p:ext uri="{BB962C8B-B14F-4D97-AF65-F5344CB8AC3E}">
        <p14:creationId xmlns:p14="http://schemas.microsoft.com/office/powerpoint/2010/main" val="273043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78B74-2C36-F410-D0DB-FD354C3BD9F2}"/>
              </a:ext>
            </a:extLst>
          </p:cNvPr>
          <p:cNvSpPr>
            <a:spLocks noGrp="1"/>
          </p:cNvSpPr>
          <p:nvPr>
            <p:ph type="title"/>
          </p:nvPr>
        </p:nvSpPr>
        <p:spPr/>
        <p:txBody>
          <a:bodyPr/>
          <a:lstStyle/>
          <a:p>
            <a:r>
              <a:rPr lang="en-US" dirty="0"/>
              <a:t>Und nun?</a:t>
            </a:r>
          </a:p>
        </p:txBody>
      </p:sp>
      <p:sp>
        <p:nvSpPr>
          <p:cNvPr id="3" name="Content Placeholder 2">
            <a:extLst>
              <a:ext uri="{FF2B5EF4-FFF2-40B4-BE49-F238E27FC236}">
                <a16:creationId xmlns:a16="http://schemas.microsoft.com/office/drawing/2014/main" id="{47ACBF40-C4A8-9DFA-047D-DDAB7BEDA370}"/>
              </a:ext>
            </a:extLst>
          </p:cNvPr>
          <p:cNvSpPr>
            <a:spLocks noGrp="1"/>
          </p:cNvSpPr>
          <p:nvPr>
            <p:ph idx="1"/>
          </p:nvPr>
        </p:nvSpPr>
        <p:spPr/>
        <p:txBody>
          <a:bodyPr/>
          <a:lstStyle/>
          <a:p>
            <a:r>
              <a:rPr lang="en-US" dirty="0"/>
              <a:t>USA und China </a:t>
            </a:r>
            <a:r>
              <a:rPr lang="en-US" dirty="0" err="1"/>
              <a:t>bleiben</a:t>
            </a:r>
            <a:r>
              <a:rPr lang="en-US" dirty="0"/>
              <a:t> die </a:t>
            </a:r>
            <a:r>
              <a:rPr lang="en-US" dirty="0" err="1"/>
              <a:t>zentralen</a:t>
            </a:r>
            <a:r>
              <a:rPr lang="en-US" dirty="0"/>
              <a:t> </a:t>
            </a:r>
            <a:r>
              <a:rPr lang="en-US" dirty="0" err="1"/>
              <a:t>Wachstumsregime</a:t>
            </a:r>
            <a:r>
              <a:rPr lang="en-US" dirty="0"/>
              <a:t>, ..</a:t>
            </a:r>
          </a:p>
          <a:p>
            <a:r>
              <a:rPr lang="en-US" dirty="0"/>
              <a:t>..</a:t>
            </a:r>
            <a:r>
              <a:rPr lang="en-US" dirty="0" err="1"/>
              <a:t>müssen</a:t>
            </a:r>
            <a:r>
              <a:rPr lang="en-US" dirty="0"/>
              <a:t> </a:t>
            </a:r>
            <a:r>
              <a:rPr lang="en-US" dirty="0" err="1"/>
              <a:t>aber</a:t>
            </a:r>
            <a:r>
              <a:rPr lang="en-US" dirty="0"/>
              <a:t> </a:t>
            </a:r>
            <a:r>
              <a:rPr lang="en-US" dirty="0" err="1"/>
              <a:t>politische</a:t>
            </a:r>
            <a:r>
              <a:rPr lang="en-US" dirty="0"/>
              <a:t> (USA) und </a:t>
            </a:r>
            <a:r>
              <a:rPr lang="en-US" dirty="0" err="1"/>
              <a:t>ökonomische</a:t>
            </a:r>
            <a:r>
              <a:rPr lang="en-US" dirty="0"/>
              <a:t> (China) </a:t>
            </a:r>
            <a:r>
              <a:rPr lang="en-US" dirty="0" err="1"/>
              <a:t>Hindernisse</a:t>
            </a:r>
            <a:r>
              <a:rPr lang="en-US" dirty="0"/>
              <a:t> </a:t>
            </a:r>
            <a:r>
              <a:rPr lang="en-US" dirty="0" err="1"/>
              <a:t>überwinden</a:t>
            </a:r>
            <a:endParaRPr lang="en-US" dirty="0"/>
          </a:p>
          <a:p>
            <a:r>
              <a:rPr lang="en-US" dirty="0" err="1"/>
              <a:t>Multipolarisierung</a:t>
            </a:r>
            <a:r>
              <a:rPr lang="en-US" dirty="0"/>
              <a:t> der </a:t>
            </a:r>
            <a:r>
              <a:rPr lang="en-US" dirty="0" err="1"/>
              <a:t>globalen</a:t>
            </a:r>
            <a:r>
              <a:rPr lang="en-US" dirty="0"/>
              <a:t> </a:t>
            </a:r>
            <a:r>
              <a:rPr lang="en-US" dirty="0" err="1"/>
              <a:t>Ökonomie</a:t>
            </a:r>
            <a:r>
              <a:rPr lang="en-US" dirty="0"/>
              <a:t> </a:t>
            </a:r>
            <a:r>
              <a:rPr lang="en-US" dirty="0" err="1"/>
              <a:t>bremst</a:t>
            </a:r>
            <a:r>
              <a:rPr lang="en-US" dirty="0"/>
              <a:t> </a:t>
            </a:r>
            <a:r>
              <a:rPr lang="en-US" dirty="0" err="1"/>
              <a:t>Wachstumsdynamik</a:t>
            </a:r>
            <a:endParaRPr lang="en-US" dirty="0"/>
          </a:p>
          <a:p>
            <a:r>
              <a:rPr lang="en-US" dirty="0"/>
              <a:t>Europa </a:t>
            </a:r>
            <a:r>
              <a:rPr lang="en-US" dirty="0" err="1"/>
              <a:t>leidet</a:t>
            </a:r>
            <a:r>
              <a:rPr lang="en-US" dirty="0"/>
              <a:t> an </a:t>
            </a:r>
            <a:r>
              <a:rPr lang="en-US" dirty="0" err="1"/>
              <a:t>Regeln</a:t>
            </a:r>
            <a:r>
              <a:rPr lang="en-US" dirty="0"/>
              <a:t> des </a:t>
            </a:r>
            <a:r>
              <a:rPr lang="en-US" dirty="0" err="1"/>
              <a:t>fiskalischen</a:t>
            </a:r>
            <a:r>
              <a:rPr lang="en-US" dirty="0"/>
              <a:t> </a:t>
            </a:r>
            <a:r>
              <a:rPr lang="en-US" dirty="0" err="1"/>
              <a:t>Raumes</a:t>
            </a:r>
            <a:r>
              <a:rPr lang="en-US" dirty="0"/>
              <a:t> und an </a:t>
            </a:r>
            <a:r>
              <a:rPr lang="en-US" dirty="0" err="1"/>
              <a:t>transformationspolitisch</a:t>
            </a:r>
            <a:r>
              <a:rPr lang="en-US" dirty="0"/>
              <a:t> </a:t>
            </a:r>
            <a:r>
              <a:rPr lang="en-US" dirty="0" err="1"/>
              <a:t>skeptischen</a:t>
            </a:r>
            <a:r>
              <a:rPr lang="en-US" dirty="0"/>
              <a:t>/</a:t>
            </a:r>
            <a:r>
              <a:rPr lang="en-US" dirty="0" err="1"/>
              <a:t>ablehnenden</a:t>
            </a:r>
            <a:r>
              <a:rPr lang="en-US" dirty="0"/>
              <a:t> </a:t>
            </a:r>
            <a:r>
              <a:rPr lang="en-US" dirty="0" err="1"/>
              <a:t>Regierungen</a:t>
            </a:r>
            <a:endParaRPr lang="en-US" dirty="0"/>
          </a:p>
        </p:txBody>
      </p:sp>
    </p:spTree>
    <p:extLst>
      <p:ext uri="{BB962C8B-B14F-4D97-AF65-F5344CB8AC3E}">
        <p14:creationId xmlns:p14="http://schemas.microsoft.com/office/powerpoint/2010/main" val="1679794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08C2D-7F58-64A1-7724-61A20CCB0E1B}"/>
              </a:ext>
            </a:extLst>
          </p:cNvPr>
          <p:cNvSpPr>
            <a:spLocks noGrp="1"/>
          </p:cNvSpPr>
          <p:nvPr>
            <p:ph type="title"/>
          </p:nvPr>
        </p:nvSpPr>
        <p:spPr/>
        <p:txBody>
          <a:bodyPr/>
          <a:lstStyle/>
          <a:p>
            <a:r>
              <a:rPr lang="en-US" dirty="0" err="1"/>
              <a:t>Europa:Fehlen</a:t>
            </a:r>
            <a:r>
              <a:rPr lang="en-US" dirty="0"/>
              <a:t> </a:t>
            </a:r>
            <a:r>
              <a:rPr lang="en-US" dirty="0" err="1"/>
              <a:t>einer</a:t>
            </a:r>
            <a:r>
              <a:rPr lang="en-US" dirty="0"/>
              <a:t> </a:t>
            </a:r>
            <a:r>
              <a:rPr lang="en-US" dirty="0" err="1"/>
              <a:t>Sozialen</a:t>
            </a:r>
            <a:r>
              <a:rPr lang="en-US" dirty="0"/>
              <a:t> und </a:t>
            </a:r>
            <a:r>
              <a:rPr lang="en-US" dirty="0" err="1"/>
              <a:t>politischen</a:t>
            </a:r>
            <a:r>
              <a:rPr lang="en-US" dirty="0"/>
              <a:t> </a:t>
            </a:r>
            <a:r>
              <a:rPr lang="en-US" dirty="0" err="1"/>
              <a:t>Klimakoalition</a:t>
            </a:r>
            <a:endParaRPr lang="en-US" dirty="0"/>
          </a:p>
        </p:txBody>
      </p:sp>
      <p:sp>
        <p:nvSpPr>
          <p:cNvPr id="3" name="Content Placeholder 2">
            <a:extLst>
              <a:ext uri="{FF2B5EF4-FFF2-40B4-BE49-F238E27FC236}">
                <a16:creationId xmlns:a16="http://schemas.microsoft.com/office/drawing/2014/main" id="{8870664A-216E-1461-B8C5-21344D72B8CD}"/>
              </a:ext>
            </a:extLst>
          </p:cNvPr>
          <p:cNvSpPr>
            <a:spLocks noGrp="1"/>
          </p:cNvSpPr>
          <p:nvPr>
            <p:ph idx="1"/>
          </p:nvPr>
        </p:nvSpPr>
        <p:spPr/>
        <p:txBody>
          <a:bodyPr/>
          <a:lstStyle/>
          <a:p>
            <a:r>
              <a:rPr lang="en-US" dirty="0" err="1"/>
              <a:t>Pfadwechsel</a:t>
            </a:r>
            <a:r>
              <a:rPr lang="en-US" dirty="0"/>
              <a:t> </a:t>
            </a:r>
            <a:r>
              <a:rPr lang="en-US" dirty="0" err="1"/>
              <a:t>kommt</a:t>
            </a:r>
            <a:r>
              <a:rPr lang="en-US" dirty="0"/>
              <a:t> </a:t>
            </a:r>
            <a:r>
              <a:rPr lang="en-US" dirty="0" err="1"/>
              <a:t>mit</a:t>
            </a:r>
            <a:r>
              <a:rPr lang="en-US" dirty="0"/>
              <a:t> unlocking-</a:t>
            </a:r>
            <a:r>
              <a:rPr lang="en-US" dirty="0" err="1"/>
              <a:t>Problemen</a:t>
            </a:r>
            <a:endParaRPr lang="en-US" dirty="0"/>
          </a:p>
          <a:p>
            <a:r>
              <a:rPr lang="en-US" dirty="0"/>
              <a:t>An inconvenient truth 1: You can’t sell the green revolution to people who can’t afford it</a:t>
            </a:r>
          </a:p>
          <a:p>
            <a:r>
              <a:rPr lang="en-US" dirty="0" err="1"/>
              <a:t>Inconvinient</a:t>
            </a:r>
            <a:r>
              <a:rPr lang="en-US" dirty="0"/>
              <a:t> truth 2: Veto power of incumbent actors strong</a:t>
            </a:r>
          </a:p>
          <a:p>
            <a:r>
              <a:rPr lang="en-US" dirty="0" err="1"/>
              <a:t>Inconvinient</a:t>
            </a:r>
            <a:r>
              <a:rPr lang="en-US" dirty="0"/>
              <a:t> truth 3: </a:t>
            </a:r>
            <a:r>
              <a:rPr lang="en-US" dirty="0" err="1"/>
              <a:t>Zeithorizont</a:t>
            </a:r>
            <a:r>
              <a:rPr lang="en-US" dirty="0"/>
              <a:t> </a:t>
            </a:r>
            <a:r>
              <a:rPr lang="en-US" dirty="0" err="1"/>
              <a:t>politischer</a:t>
            </a:r>
            <a:r>
              <a:rPr lang="en-US" dirty="0"/>
              <a:t> </a:t>
            </a:r>
            <a:r>
              <a:rPr lang="en-US" dirty="0" err="1"/>
              <a:t>Parteien</a:t>
            </a:r>
            <a:r>
              <a:rPr lang="en-US" dirty="0"/>
              <a:t> </a:t>
            </a:r>
            <a:r>
              <a:rPr lang="en-US" dirty="0" err="1"/>
              <a:t>kurzfristig</a:t>
            </a:r>
            <a:endParaRPr lang="en-US" dirty="0"/>
          </a:p>
          <a:p>
            <a:r>
              <a:rPr lang="en-US" dirty="0" err="1"/>
              <a:t>Inconvinient</a:t>
            </a:r>
            <a:r>
              <a:rPr lang="en-US" dirty="0"/>
              <a:t> truth 4: </a:t>
            </a:r>
            <a:r>
              <a:rPr lang="en-US" dirty="0" err="1"/>
              <a:t>Konservative</a:t>
            </a:r>
            <a:r>
              <a:rPr lang="en-US" dirty="0"/>
              <a:t> und </a:t>
            </a:r>
            <a:r>
              <a:rPr lang="en-US" dirty="0" err="1"/>
              <a:t>trabnsformationsbremsende</a:t>
            </a:r>
            <a:r>
              <a:rPr lang="en-US" dirty="0"/>
              <a:t> </a:t>
            </a:r>
            <a:r>
              <a:rPr lang="en-US" dirty="0" err="1"/>
              <a:t>Parteien</a:t>
            </a:r>
            <a:r>
              <a:rPr lang="en-US" dirty="0"/>
              <a:t> </a:t>
            </a:r>
            <a:r>
              <a:rPr lang="en-US" dirty="0" err="1"/>
              <a:t>im</a:t>
            </a:r>
            <a:r>
              <a:rPr lang="en-US" dirty="0"/>
              <a:t> </a:t>
            </a:r>
            <a:r>
              <a:rPr lang="en-US"/>
              <a:t>Vormarsch</a:t>
            </a:r>
            <a:endParaRPr lang="en-US" dirty="0"/>
          </a:p>
          <a:p>
            <a:endParaRPr lang="en-US" dirty="0"/>
          </a:p>
          <a:p>
            <a:endParaRPr lang="en-US" dirty="0"/>
          </a:p>
        </p:txBody>
      </p:sp>
    </p:spTree>
    <p:extLst>
      <p:ext uri="{BB962C8B-B14F-4D97-AF65-F5344CB8AC3E}">
        <p14:creationId xmlns:p14="http://schemas.microsoft.com/office/powerpoint/2010/main" val="959296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18081-5EDF-1498-36C9-0F9E37D3C3B3}"/>
              </a:ext>
            </a:extLst>
          </p:cNvPr>
          <p:cNvSpPr>
            <a:spLocks noGrp="1"/>
          </p:cNvSpPr>
          <p:nvPr>
            <p:ph type="title"/>
          </p:nvPr>
        </p:nvSpPr>
        <p:spPr/>
        <p:txBody>
          <a:bodyPr/>
          <a:lstStyle/>
          <a:p>
            <a:r>
              <a:rPr lang="en-CA" dirty="0" err="1"/>
              <a:t>Restrukturierung</a:t>
            </a:r>
            <a:r>
              <a:rPr lang="en-CA" dirty="0"/>
              <a:t> der </a:t>
            </a:r>
            <a:r>
              <a:rPr lang="en-CA" dirty="0" err="1"/>
              <a:t>Wachstumsregime</a:t>
            </a:r>
            <a:endParaRPr lang="en-US" dirty="0"/>
          </a:p>
        </p:txBody>
      </p:sp>
      <p:sp>
        <p:nvSpPr>
          <p:cNvPr id="3" name="Content Placeholder 2">
            <a:extLst>
              <a:ext uri="{FF2B5EF4-FFF2-40B4-BE49-F238E27FC236}">
                <a16:creationId xmlns:a16="http://schemas.microsoft.com/office/drawing/2014/main" id="{2E04CA94-889A-3274-8612-99246820E894}"/>
              </a:ext>
            </a:extLst>
          </p:cNvPr>
          <p:cNvSpPr>
            <a:spLocks noGrp="1"/>
          </p:cNvSpPr>
          <p:nvPr>
            <p:ph idx="1"/>
          </p:nvPr>
        </p:nvSpPr>
        <p:spPr/>
        <p:txBody>
          <a:bodyPr/>
          <a:lstStyle/>
          <a:p>
            <a:r>
              <a:rPr lang="en-CA" dirty="0"/>
              <a:t> </a:t>
            </a:r>
            <a:r>
              <a:rPr lang="en-CA" dirty="0" err="1"/>
              <a:t>Polyherausforderungen</a:t>
            </a:r>
            <a:r>
              <a:rPr lang="en-CA" dirty="0"/>
              <a:t> </a:t>
            </a:r>
            <a:r>
              <a:rPr lang="en-CA" dirty="0" err="1"/>
              <a:t>unterscheiden</a:t>
            </a:r>
            <a:r>
              <a:rPr lang="en-CA" dirty="0"/>
              <a:t> </a:t>
            </a:r>
            <a:r>
              <a:rPr lang="en-CA" dirty="0" err="1"/>
              <a:t>sich</a:t>
            </a:r>
            <a:r>
              <a:rPr lang="en-CA" dirty="0"/>
              <a:t> von </a:t>
            </a:r>
            <a:r>
              <a:rPr lang="en-CA" dirty="0" err="1"/>
              <a:t>Wachstumsregime</a:t>
            </a:r>
            <a:r>
              <a:rPr lang="en-CA" dirty="0"/>
              <a:t> </a:t>
            </a:r>
            <a:r>
              <a:rPr lang="en-CA" dirty="0" err="1"/>
              <a:t>zu</a:t>
            </a:r>
            <a:r>
              <a:rPr lang="en-CA" dirty="0"/>
              <a:t> </a:t>
            </a:r>
            <a:r>
              <a:rPr lang="en-CA" dirty="0" err="1"/>
              <a:t>Wachstumsregime</a:t>
            </a:r>
            <a:r>
              <a:rPr lang="en-CA" dirty="0"/>
              <a:t>..</a:t>
            </a:r>
          </a:p>
          <a:p>
            <a:r>
              <a:rPr lang="en-CA" dirty="0"/>
              <a:t>…und so </a:t>
            </a:r>
            <a:r>
              <a:rPr lang="en-CA" dirty="0" err="1"/>
              <a:t>auch</a:t>
            </a:r>
            <a:r>
              <a:rPr lang="en-CA" dirty="0"/>
              <a:t> die </a:t>
            </a:r>
            <a:r>
              <a:rPr lang="en-CA" dirty="0" err="1"/>
              <a:t>Verarbeitung</a:t>
            </a:r>
            <a:r>
              <a:rPr lang="en-CA" dirty="0"/>
              <a:t> </a:t>
            </a:r>
          </a:p>
          <a:p>
            <a:r>
              <a:rPr lang="en-CA" dirty="0" err="1"/>
              <a:t>Klimapolitische</a:t>
            </a:r>
            <a:r>
              <a:rPr lang="en-CA" dirty="0"/>
              <a:t> und </a:t>
            </a:r>
            <a:r>
              <a:rPr lang="en-CA" dirty="0" err="1"/>
              <a:t>technologische</a:t>
            </a:r>
            <a:r>
              <a:rPr lang="en-CA" dirty="0"/>
              <a:t> </a:t>
            </a:r>
            <a:r>
              <a:rPr lang="en-CA" dirty="0" err="1"/>
              <a:t>Transformationen</a:t>
            </a:r>
            <a:r>
              <a:rPr lang="en-CA" dirty="0"/>
              <a:t> </a:t>
            </a:r>
            <a:r>
              <a:rPr lang="en-CA" dirty="0" err="1"/>
              <a:t>stehen</a:t>
            </a:r>
            <a:r>
              <a:rPr lang="en-CA" dirty="0"/>
              <a:t> </a:t>
            </a:r>
            <a:r>
              <a:rPr lang="en-CA" dirty="0" err="1"/>
              <a:t>im</a:t>
            </a:r>
            <a:r>
              <a:rPr lang="en-CA" dirty="0"/>
              <a:t> </a:t>
            </a:r>
            <a:r>
              <a:rPr lang="en-CA" dirty="0" err="1"/>
              <a:t>Vordergrund</a:t>
            </a:r>
            <a:r>
              <a:rPr lang="en-CA" dirty="0"/>
              <a:t> </a:t>
            </a:r>
            <a:r>
              <a:rPr lang="en-CA" dirty="0" err="1"/>
              <a:t>meiner</a:t>
            </a:r>
            <a:r>
              <a:rPr lang="en-CA" dirty="0"/>
              <a:t> </a:t>
            </a:r>
            <a:r>
              <a:rPr lang="en-CA" dirty="0" err="1"/>
              <a:t>Ausführungen</a:t>
            </a:r>
            <a:endParaRPr lang="en-CA" dirty="0"/>
          </a:p>
          <a:p>
            <a:r>
              <a:rPr lang="en-CA" dirty="0"/>
              <a:t>These: </a:t>
            </a:r>
            <a:r>
              <a:rPr lang="en-CA" dirty="0" err="1"/>
              <a:t>Polyherausforderungen</a:t>
            </a:r>
            <a:r>
              <a:rPr lang="en-CA" dirty="0"/>
              <a:t> </a:t>
            </a:r>
            <a:r>
              <a:rPr lang="en-CA" dirty="0" err="1"/>
              <a:t>machen</a:t>
            </a:r>
            <a:r>
              <a:rPr lang="en-CA" dirty="0"/>
              <a:t> </a:t>
            </a:r>
            <a:r>
              <a:rPr lang="en-CA" dirty="0" err="1"/>
              <a:t>Investitionsentscheidungen</a:t>
            </a:r>
            <a:r>
              <a:rPr lang="en-CA" dirty="0"/>
              <a:t> und </a:t>
            </a:r>
            <a:r>
              <a:rPr lang="en-CA" dirty="0" err="1"/>
              <a:t>wirtschaftspolitische</a:t>
            </a:r>
            <a:r>
              <a:rPr lang="en-CA" dirty="0"/>
              <a:t> </a:t>
            </a:r>
            <a:r>
              <a:rPr lang="en-CA" dirty="0" err="1"/>
              <a:t>Strategien</a:t>
            </a:r>
            <a:r>
              <a:rPr lang="en-CA" dirty="0"/>
              <a:t> </a:t>
            </a:r>
            <a:r>
              <a:rPr lang="en-CA" dirty="0" err="1"/>
              <a:t>komplex</a:t>
            </a:r>
            <a:r>
              <a:rPr lang="en-CA" dirty="0"/>
              <a:t>..</a:t>
            </a:r>
          </a:p>
          <a:p>
            <a:r>
              <a:rPr lang="en-CA" dirty="0"/>
              <a:t>…</a:t>
            </a:r>
            <a:r>
              <a:rPr lang="en-CA" dirty="0" err="1"/>
              <a:t>generieren</a:t>
            </a:r>
            <a:r>
              <a:rPr lang="en-CA" dirty="0"/>
              <a:t> </a:t>
            </a:r>
            <a:r>
              <a:rPr lang="en-CA" dirty="0" err="1"/>
              <a:t>potentiell</a:t>
            </a:r>
            <a:r>
              <a:rPr lang="en-CA" dirty="0"/>
              <a:t> </a:t>
            </a:r>
            <a:r>
              <a:rPr lang="en-CA" dirty="0" err="1"/>
              <a:t>unerwünschte</a:t>
            </a:r>
            <a:r>
              <a:rPr lang="en-CA" dirty="0"/>
              <a:t> </a:t>
            </a:r>
            <a:r>
              <a:rPr lang="en-CA" dirty="0" err="1"/>
              <a:t>Nebeneffekte</a:t>
            </a:r>
            <a:endParaRPr lang="en-CA" dirty="0"/>
          </a:p>
          <a:p>
            <a:r>
              <a:rPr lang="en-CA" dirty="0"/>
              <a:t>…und </a:t>
            </a:r>
            <a:r>
              <a:rPr lang="en-CA" dirty="0" err="1"/>
              <a:t>produzieren</a:t>
            </a:r>
            <a:r>
              <a:rPr lang="en-CA" dirty="0"/>
              <a:t> </a:t>
            </a:r>
            <a:r>
              <a:rPr lang="en-CA" dirty="0" err="1"/>
              <a:t>potentiell</a:t>
            </a:r>
            <a:r>
              <a:rPr lang="en-CA" dirty="0"/>
              <a:t> </a:t>
            </a:r>
            <a:r>
              <a:rPr lang="en-CA" dirty="0" err="1"/>
              <a:t>Problemüberlagerungen</a:t>
            </a:r>
            <a:endParaRPr lang="en-CA" dirty="0"/>
          </a:p>
          <a:p>
            <a:endParaRPr lang="en-CA" dirty="0"/>
          </a:p>
          <a:p>
            <a:endParaRPr lang="en-CA" dirty="0"/>
          </a:p>
          <a:p>
            <a:endParaRPr lang="en-US" dirty="0"/>
          </a:p>
        </p:txBody>
      </p:sp>
    </p:spTree>
    <p:extLst>
      <p:ext uri="{BB962C8B-B14F-4D97-AF65-F5344CB8AC3E}">
        <p14:creationId xmlns:p14="http://schemas.microsoft.com/office/powerpoint/2010/main" val="1130489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421C8-CBF2-4F24-EB24-9253EB95612A}"/>
              </a:ext>
            </a:extLst>
          </p:cNvPr>
          <p:cNvSpPr>
            <a:spLocks noGrp="1"/>
          </p:cNvSpPr>
          <p:nvPr>
            <p:ph type="title"/>
          </p:nvPr>
        </p:nvSpPr>
        <p:spPr/>
        <p:txBody>
          <a:bodyPr/>
          <a:lstStyle/>
          <a:p>
            <a:r>
              <a:rPr lang="en-US" dirty="0"/>
              <a:t>'Neue </a:t>
            </a:r>
            <a:r>
              <a:rPr lang="en-US" dirty="0" err="1"/>
              <a:t>Industriepolitiken</a:t>
            </a:r>
            <a:r>
              <a:rPr lang="en-US" dirty="0"/>
              <a:t>’ </a:t>
            </a:r>
            <a:r>
              <a:rPr lang="en-US" dirty="0" err="1"/>
              <a:t>als</a:t>
            </a:r>
            <a:r>
              <a:rPr lang="en-US" dirty="0"/>
              <a:t> </a:t>
            </a:r>
            <a:r>
              <a:rPr lang="en-US" dirty="0" err="1"/>
              <a:t>Treiber</a:t>
            </a:r>
            <a:r>
              <a:rPr lang="en-US" dirty="0"/>
              <a:t> der Transformation</a:t>
            </a:r>
          </a:p>
        </p:txBody>
      </p:sp>
      <p:sp>
        <p:nvSpPr>
          <p:cNvPr id="3" name="Content Placeholder 2">
            <a:extLst>
              <a:ext uri="{FF2B5EF4-FFF2-40B4-BE49-F238E27FC236}">
                <a16:creationId xmlns:a16="http://schemas.microsoft.com/office/drawing/2014/main" id="{83FD0933-15E3-261B-AAEE-DC2F00149C04}"/>
              </a:ext>
            </a:extLst>
          </p:cNvPr>
          <p:cNvSpPr>
            <a:spLocks noGrp="1"/>
          </p:cNvSpPr>
          <p:nvPr>
            <p:ph idx="1"/>
          </p:nvPr>
        </p:nvSpPr>
        <p:spPr/>
        <p:txBody>
          <a:bodyPr>
            <a:normAutofit fontScale="92500"/>
          </a:bodyPr>
          <a:lstStyle/>
          <a:p>
            <a:r>
              <a:rPr lang="en-CA" dirty="0" err="1">
                <a:effectLst/>
                <a:latin typeface="Times"/>
              </a:rPr>
              <a:t>Réka</a:t>
            </a:r>
            <a:r>
              <a:rPr lang="en-CA" dirty="0">
                <a:effectLst/>
                <a:latin typeface="Times"/>
              </a:rPr>
              <a:t> </a:t>
            </a:r>
            <a:r>
              <a:rPr lang="en-CA" dirty="0" err="1">
                <a:effectLst/>
                <a:latin typeface="Times"/>
              </a:rPr>
              <a:t>Juhász</a:t>
            </a:r>
            <a:r>
              <a:rPr lang="en-CA" dirty="0">
                <a:effectLst/>
                <a:latin typeface="Times"/>
              </a:rPr>
              <a:t>/Nathan Lane/Dani Rodrik (2023) </a:t>
            </a:r>
            <a:r>
              <a:rPr lang="en-CA" dirty="0" err="1">
                <a:effectLst/>
                <a:latin typeface="Times"/>
              </a:rPr>
              <a:t>zeigen</a:t>
            </a:r>
            <a:r>
              <a:rPr lang="en-CA" dirty="0">
                <a:effectLst/>
                <a:latin typeface="Times"/>
              </a:rPr>
              <a:t> in </a:t>
            </a:r>
            <a:r>
              <a:rPr lang="en-CA" dirty="0" err="1">
                <a:effectLst/>
                <a:latin typeface="Times"/>
              </a:rPr>
              <a:t>einer</a:t>
            </a:r>
            <a:r>
              <a:rPr lang="en-CA" dirty="0">
                <a:effectLst/>
                <a:latin typeface="Times"/>
              </a:rPr>
              <a:t> </a:t>
            </a:r>
            <a:r>
              <a:rPr lang="en-CA" dirty="0" err="1">
                <a:effectLst/>
                <a:latin typeface="Times"/>
              </a:rPr>
              <a:t>umfassenden</a:t>
            </a:r>
            <a:r>
              <a:rPr lang="en-CA" dirty="0">
                <a:effectLst/>
                <a:latin typeface="Times"/>
              </a:rPr>
              <a:t> </a:t>
            </a:r>
            <a:r>
              <a:rPr lang="en-CA" dirty="0" err="1">
                <a:effectLst/>
                <a:latin typeface="Times"/>
              </a:rPr>
              <a:t>Literaturstudie</a:t>
            </a:r>
            <a:r>
              <a:rPr lang="en-CA" dirty="0">
                <a:effectLst/>
                <a:latin typeface="Times"/>
              </a:rPr>
              <a:t>, </a:t>
            </a:r>
            <a:r>
              <a:rPr lang="en-CA" dirty="0" err="1">
                <a:effectLst/>
                <a:latin typeface="Times"/>
              </a:rPr>
              <a:t>dass</a:t>
            </a:r>
            <a:r>
              <a:rPr lang="en-CA" dirty="0">
                <a:effectLst/>
                <a:latin typeface="Times"/>
              </a:rPr>
              <a:t> </a:t>
            </a:r>
            <a:r>
              <a:rPr lang="en-CA" dirty="0" err="1">
                <a:effectLst/>
                <a:latin typeface="Times"/>
              </a:rPr>
              <a:t>Industriepolitik</a:t>
            </a:r>
            <a:r>
              <a:rPr lang="en-CA" dirty="0">
                <a:effectLst/>
                <a:latin typeface="Times"/>
              </a:rPr>
              <a:t> </a:t>
            </a:r>
            <a:r>
              <a:rPr lang="en-CA" dirty="0" err="1">
                <a:effectLst/>
                <a:latin typeface="Times"/>
              </a:rPr>
              <a:t>heute</a:t>
            </a:r>
            <a:r>
              <a:rPr lang="en-CA" dirty="0">
                <a:effectLst/>
                <a:latin typeface="Times"/>
              </a:rPr>
              <a:t> </a:t>
            </a:r>
            <a:r>
              <a:rPr lang="en-CA" dirty="0" err="1">
                <a:effectLst/>
                <a:latin typeface="Times"/>
              </a:rPr>
              <a:t>bessere</a:t>
            </a:r>
            <a:r>
              <a:rPr lang="en-CA" dirty="0">
                <a:effectLst/>
                <a:latin typeface="Times"/>
              </a:rPr>
              <a:t> </a:t>
            </a:r>
            <a:r>
              <a:rPr lang="en-CA" dirty="0" err="1">
                <a:effectLst/>
                <a:latin typeface="Times"/>
              </a:rPr>
              <a:t>Instrumente</a:t>
            </a:r>
            <a:r>
              <a:rPr lang="en-CA" dirty="0">
                <a:effectLst/>
                <a:latin typeface="Times"/>
              </a:rPr>
              <a:t> </a:t>
            </a:r>
            <a:r>
              <a:rPr lang="en-CA" dirty="0" err="1">
                <a:effectLst/>
                <a:latin typeface="Times"/>
              </a:rPr>
              <a:t>vorschlägt</a:t>
            </a:r>
            <a:endParaRPr lang="en-CA" dirty="0">
              <a:effectLst/>
              <a:latin typeface="Times"/>
            </a:endParaRPr>
          </a:p>
          <a:p>
            <a:r>
              <a:rPr lang="en-CA" dirty="0" err="1">
                <a:latin typeface="Times"/>
              </a:rPr>
              <a:t>Bereitstellung</a:t>
            </a:r>
            <a:r>
              <a:rPr lang="en-CA" dirty="0">
                <a:latin typeface="Times"/>
              </a:rPr>
              <a:t> </a:t>
            </a:r>
            <a:r>
              <a:rPr lang="en-CA" dirty="0" err="1">
                <a:latin typeface="Times"/>
              </a:rPr>
              <a:t>öffentlicher</a:t>
            </a:r>
            <a:r>
              <a:rPr lang="en-CA" dirty="0">
                <a:latin typeface="Times"/>
              </a:rPr>
              <a:t> </a:t>
            </a:r>
            <a:r>
              <a:rPr lang="en-CA" dirty="0" err="1">
                <a:latin typeface="Times"/>
              </a:rPr>
              <a:t>Güter</a:t>
            </a:r>
            <a:r>
              <a:rPr lang="en-CA" dirty="0">
                <a:latin typeface="Times"/>
              </a:rPr>
              <a:t> oft </a:t>
            </a:r>
            <a:r>
              <a:rPr lang="en-CA" dirty="0" err="1">
                <a:latin typeface="Times"/>
              </a:rPr>
              <a:t>effektiver</a:t>
            </a:r>
            <a:r>
              <a:rPr lang="en-CA" dirty="0">
                <a:latin typeface="Times"/>
              </a:rPr>
              <a:t> </a:t>
            </a:r>
            <a:r>
              <a:rPr lang="en-CA" dirty="0" err="1">
                <a:latin typeface="Times"/>
              </a:rPr>
              <a:t>als</a:t>
            </a:r>
            <a:r>
              <a:rPr lang="en-CA" dirty="0">
                <a:latin typeface="Times"/>
              </a:rPr>
              <a:t> </a:t>
            </a:r>
            <a:r>
              <a:rPr lang="en-CA" dirty="0" err="1">
                <a:latin typeface="Times"/>
              </a:rPr>
              <a:t>beispielsweise</a:t>
            </a:r>
            <a:r>
              <a:rPr lang="en-CA" dirty="0">
                <a:latin typeface="Times"/>
              </a:rPr>
              <a:t> </a:t>
            </a:r>
            <a:r>
              <a:rPr lang="en-CA" dirty="0" err="1">
                <a:latin typeface="Times"/>
              </a:rPr>
              <a:t>Subventionen</a:t>
            </a:r>
            <a:endParaRPr lang="en-CA" dirty="0">
              <a:latin typeface="Times"/>
            </a:endParaRPr>
          </a:p>
          <a:p>
            <a:r>
              <a:rPr lang="en-CA" dirty="0" err="1">
                <a:effectLst/>
                <a:latin typeface="Times"/>
              </a:rPr>
              <a:t>Industriepolitik</a:t>
            </a:r>
            <a:r>
              <a:rPr lang="en-CA" dirty="0">
                <a:effectLst/>
                <a:latin typeface="Times"/>
              </a:rPr>
              <a:t> </a:t>
            </a:r>
            <a:r>
              <a:rPr lang="en-CA" dirty="0" err="1">
                <a:latin typeface="Times"/>
              </a:rPr>
              <a:t>ein</a:t>
            </a:r>
            <a:r>
              <a:rPr lang="en-CA" dirty="0">
                <a:latin typeface="Times"/>
              </a:rPr>
              <a:t> </a:t>
            </a:r>
            <a:r>
              <a:rPr lang="en-CA" dirty="0" err="1">
                <a:latin typeface="Times"/>
              </a:rPr>
              <a:t>unglücklicher</a:t>
            </a:r>
            <a:r>
              <a:rPr lang="en-CA" dirty="0">
                <a:latin typeface="Times"/>
              </a:rPr>
              <a:t> Name, </a:t>
            </a:r>
            <a:r>
              <a:rPr lang="en-CA" dirty="0" err="1">
                <a:latin typeface="Times"/>
              </a:rPr>
              <a:t>denn</a:t>
            </a:r>
            <a:r>
              <a:rPr lang="en-CA" dirty="0">
                <a:latin typeface="Times"/>
              </a:rPr>
              <a:t> der </a:t>
            </a:r>
            <a:r>
              <a:rPr lang="en-CA" dirty="0" err="1">
                <a:latin typeface="Times"/>
              </a:rPr>
              <a:t>Dienstleistungssektor</a:t>
            </a:r>
            <a:r>
              <a:rPr lang="en-CA" dirty="0">
                <a:latin typeface="Times"/>
              </a:rPr>
              <a:t> </a:t>
            </a:r>
            <a:r>
              <a:rPr lang="en-CA" dirty="0" err="1">
                <a:latin typeface="Times"/>
              </a:rPr>
              <a:t>ist</a:t>
            </a:r>
            <a:r>
              <a:rPr lang="en-CA" dirty="0">
                <a:latin typeface="Times"/>
              </a:rPr>
              <a:t> </a:t>
            </a:r>
            <a:r>
              <a:rPr lang="en-CA" dirty="0" err="1">
                <a:latin typeface="Times"/>
              </a:rPr>
              <a:t>ebenso</a:t>
            </a:r>
            <a:r>
              <a:rPr lang="en-CA" dirty="0">
                <a:latin typeface="Times"/>
              </a:rPr>
              <a:t> </a:t>
            </a:r>
            <a:r>
              <a:rPr lang="en-CA" dirty="0" err="1">
                <a:latin typeface="Times"/>
              </a:rPr>
              <a:t>wichtig</a:t>
            </a:r>
            <a:r>
              <a:rPr lang="en-CA" dirty="0">
                <a:latin typeface="Times"/>
              </a:rPr>
              <a:t> </a:t>
            </a:r>
            <a:r>
              <a:rPr lang="en-CA" dirty="0" err="1">
                <a:latin typeface="Times"/>
              </a:rPr>
              <a:t>als</a:t>
            </a:r>
            <a:r>
              <a:rPr lang="en-CA" dirty="0">
                <a:latin typeface="Times"/>
              </a:rPr>
              <a:t> der </a:t>
            </a:r>
            <a:r>
              <a:rPr lang="en-CA" dirty="0" err="1">
                <a:latin typeface="Times"/>
              </a:rPr>
              <a:t>eigentliche</a:t>
            </a:r>
            <a:r>
              <a:rPr lang="en-CA" dirty="0">
                <a:latin typeface="Times"/>
              </a:rPr>
              <a:t> </a:t>
            </a:r>
            <a:r>
              <a:rPr lang="en-CA" dirty="0" err="1">
                <a:latin typeface="Times"/>
              </a:rPr>
              <a:t>industrielle</a:t>
            </a:r>
            <a:r>
              <a:rPr lang="en-CA" dirty="0">
                <a:latin typeface="Times"/>
              </a:rPr>
              <a:t> </a:t>
            </a:r>
            <a:r>
              <a:rPr lang="en-CA" dirty="0" err="1">
                <a:latin typeface="Times"/>
              </a:rPr>
              <a:t>Sektor</a:t>
            </a:r>
            <a:endParaRPr lang="en-CA" dirty="0">
              <a:latin typeface="Times"/>
            </a:endParaRPr>
          </a:p>
          <a:p>
            <a:r>
              <a:rPr lang="en-CA" dirty="0" err="1">
                <a:latin typeface="Times"/>
              </a:rPr>
              <a:t>Industriepolitk</a:t>
            </a:r>
            <a:r>
              <a:rPr lang="en-CA" dirty="0">
                <a:latin typeface="Times"/>
              </a:rPr>
              <a:t> </a:t>
            </a:r>
            <a:r>
              <a:rPr lang="en-CA" dirty="0" err="1">
                <a:latin typeface="Times"/>
              </a:rPr>
              <a:t>als</a:t>
            </a:r>
            <a:r>
              <a:rPr lang="en-CA" dirty="0">
                <a:latin typeface="Times"/>
              </a:rPr>
              <a:t> Instrument des </a:t>
            </a:r>
            <a:r>
              <a:rPr lang="en-CA" b="1" dirty="0">
                <a:latin typeface="Times"/>
              </a:rPr>
              <a:t>‘crowding in’ </a:t>
            </a:r>
            <a:r>
              <a:rPr lang="en-CA" dirty="0" err="1">
                <a:latin typeface="Times"/>
              </a:rPr>
              <a:t>indem</a:t>
            </a:r>
            <a:r>
              <a:rPr lang="en-CA" dirty="0">
                <a:latin typeface="Times"/>
              </a:rPr>
              <a:t> </a:t>
            </a:r>
            <a:r>
              <a:rPr lang="en-CA" dirty="0" err="1">
                <a:latin typeface="Times"/>
              </a:rPr>
              <a:t>staatliche</a:t>
            </a:r>
            <a:r>
              <a:rPr lang="en-CA" dirty="0">
                <a:latin typeface="Times"/>
              </a:rPr>
              <a:t> </a:t>
            </a:r>
            <a:r>
              <a:rPr lang="en-CA" dirty="0" err="1">
                <a:latin typeface="Times"/>
              </a:rPr>
              <a:t>Signale</a:t>
            </a:r>
            <a:r>
              <a:rPr lang="en-CA" dirty="0">
                <a:latin typeface="Times"/>
              </a:rPr>
              <a:t> an den </a:t>
            </a:r>
            <a:r>
              <a:rPr lang="en-CA" dirty="0" err="1">
                <a:latin typeface="Times"/>
              </a:rPr>
              <a:t>privaten</a:t>
            </a:r>
            <a:r>
              <a:rPr lang="en-CA" dirty="0">
                <a:latin typeface="Times"/>
              </a:rPr>
              <a:t> </a:t>
            </a:r>
            <a:r>
              <a:rPr lang="en-CA" dirty="0" err="1">
                <a:latin typeface="Times"/>
              </a:rPr>
              <a:t>Sektor</a:t>
            </a:r>
            <a:r>
              <a:rPr lang="en-CA" dirty="0">
                <a:latin typeface="Times"/>
              </a:rPr>
              <a:t> </a:t>
            </a:r>
            <a:r>
              <a:rPr lang="en-CA" dirty="0" err="1">
                <a:latin typeface="Times"/>
              </a:rPr>
              <a:t>gesendet</a:t>
            </a:r>
            <a:r>
              <a:rPr lang="en-CA" dirty="0">
                <a:latin typeface="Times"/>
              </a:rPr>
              <a:t> </a:t>
            </a:r>
            <a:r>
              <a:rPr lang="en-CA" dirty="0" err="1">
                <a:latin typeface="Times"/>
              </a:rPr>
              <a:t>werden</a:t>
            </a:r>
            <a:r>
              <a:rPr lang="en-CA" dirty="0">
                <a:latin typeface="Times"/>
              </a:rPr>
              <a:t> (USA)</a:t>
            </a:r>
          </a:p>
          <a:p>
            <a:r>
              <a:rPr lang="en-CA" dirty="0">
                <a:latin typeface="Times"/>
              </a:rPr>
              <a:t>…</a:t>
            </a:r>
            <a:r>
              <a:rPr lang="en-CA" dirty="0" err="1">
                <a:latin typeface="Times"/>
              </a:rPr>
              <a:t>aber</a:t>
            </a:r>
            <a:r>
              <a:rPr lang="en-CA" dirty="0">
                <a:latin typeface="Times"/>
              </a:rPr>
              <a:t> </a:t>
            </a:r>
            <a:r>
              <a:rPr lang="en-CA" dirty="0" err="1">
                <a:latin typeface="Times"/>
              </a:rPr>
              <a:t>auch</a:t>
            </a:r>
            <a:r>
              <a:rPr lang="en-CA" dirty="0">
                <a:latin typeface="Times"/>
              </a:rPr>
              <a:t> ‘</a:t>
            </a:r>
            <a:r>
              <a:rPr lang="en-CA" dirty="0" err="1">
                <a:latin typeface="Times"/>
              </a:rPr>
              <a:t>klassische</a:t>
            </a:r>
            <a:r>
              <a:rPr lang="en-CA" dirty="0">
                <a:latin typeface="Times"/>
              </a:rPr>
              <a:t> </a:t>
            </a:r>
            <a:r>
              <a:rPr lang="en-CA" dirty="0" err="1">
                <a:latin typeface="Times"/>
              </a:rPr>
              <a:t>Industriepolitik</a:t>
            </a:r>
            <a:r>
              <a:rPr lang="en-CA" dirty="0">
                <a:latin typeface="Times"/>
              </a:rPr>
              <a:t>’ </a:t>
            </a:r>
            <a:r>
              <a:rPr lang="en-CA" dirty="0" err="1">
                <a:latin typeface="Times"/>
              </a:rPr>
              <a:t>kommt</a:t>
            </a:r>
            <a:r>
              <a:rPr lang="en-CA" dirty="0">
                <a:latin typeface="Times"/>
              </a:rPr>
              <a:t> </a:t>
            </a:r>
            <a:r>
              <a:rPr lang="en-CA" dirty="0" err="1">
                <a:latin typeface="Times"/>
              </a:rPr>
              <a:t>zum</a:t>
            </a:r>
            <a:r>
              <a:rPr lang="en-CA" dirty="0">
                <a:latin typeface="Times"/>
              </a:rPr>
              <a:t> </a:t>
            </a:r>
            <a:r>
              <a:rPr lang="en-CA" dirty="0" err="1">
                <a:latin typeface="Times"/>
              </a:rPr>
              <a:t>Einsatz</a:t>
            </a:r>
            <a:r>
              <a:rPr lang="en-CA" dirty="0">
                <a:latin typeface="Times"/>
              </a:rPr>
              <a:t> (China)</a:t>
            </a:r>
          </a:p>
          <a:p>
            <a:endParaRPr lang="en-CA" dirty="0">
              <a:effectLst/>
              <a:latin typeface="Times"/>
            </a:endParaRPr>
          </a:p>
          <a:p>
            <a:pPr marL="0" indent="0">
              <a:buNone/>
            </a:pPr>
            <a:endParaRPr lang="en-CA" dirty="0">
              <a:effectLst/>
              <a:latin typeface="Times"/>
            </a:endParaRPr>
          </a:p>
          <a:p>
            <a:pPr marL="0" indent="0">
              <a:buNone/>
            </a:pPr>
            <a:endParaRPr lang="en-CA" dirty="0">
              <a:effectLst/>
              <a:latin typeface="Times"/>
            </a:endParaRPr>
          </a:p>
          <a:p>
            <a:endParaRPr lang="en-US" dirty="0"/>
          </a:p>
        </p:txBody>
      </p:sp>
    </p:spTree>
    <p:extLst>
      <p:ext uri="{BB962C8B-B14F-4D97-AF65-F5344CB8AC3E}">
        <p14:creationId xmlns:p14="http://schemas.microsoft.com/office/powerpoint/2010/main" val="1634643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BA953-3688-5491-9104-9E741F2B6CB7}"/>
              </a:ext>
            </a:extLst>
          </p:cNvPr>
          <p:cNvSpPr>
            <a:spLocks noGrp="1"/>
          </p:cNvSpPr>
          <p:nvPr>
            <p:ph type="title"/>
          </p:nvPr>
        </p:nvSpPr>
        <p:spPr>
          <a:xfrm>
            <a:off x="701239" y="500062"/>
            <a:ext cx="10515600" cy="1325563"/>
          </a:xfrm>
        </p:spPr>
        <p:txBody>
          <a:bodyPr/>
          <a:lstStyle/>
          <a:p>
            <a:r>
              <a:rPr lang="en-CA" dirty="0"/>
              <a:t>USA</a:t>
            </a:r>
            <a:endParaRPr lang="en-US" dirty="0"/>
          </a:p>
        </p:txBody>
      </p:sp>
      <p:sp>
        <p:nvSpPr>
          <p:cNvPr id="3" name="Content Placeholder 2">
            <a:extLst>
              <a:ext uri="{FF2B5EF4-FFF2-40B4-BE49-F238E27FC236}">
                <a16:creationId xmlns:a16="http://schemas.microsoft.com/office/drawing/2014/main" id="{CEAD57B5-5FD3-7A99-915C-F7419672F58F}"/>
              </a:ext>
            </a:extLst>
          </p:cNvPr>
          <p:cNvSpPr>
            <a:spLocks noGrp="1"/>
          </p:cNvSpPr>
          <p:nvPr>
            <p:ph idx="1"/>
          </p:nvPr>
        </p:nvSpPr>
        <p:spPr/>
        <p:txBody>
          <a:bodyPr>
            <a:normAutofit/>
          </a:bodyPr>
          <a:lstStyle/>
          <a:p>
            <a:r>
              <a:rPr lang="en-CA" dirty="0" err="1"/>
              <a:t>Idealtypische</a:t>
            </a:r>
            <a:r>
              <a:rPr lang="en-CA" dirty="0"/>
              <a:t> Liberal Market Economy..</a:t>
            </a:r>
          </a:p>
          <a:p>
            <a:r>
              <a:rPr lang="en-CA" dirty="0"/>
              <a:t>…</a:t>
            </a:r>
            <a:r>
              <a:rPr lang="en-CA" dirty="0" err="1"/>
              <a:t>immer</a:t>
            </a:r>
            <a:r>
              <a:rPr lang="en-CA" dirty="0"/>
              <a:t> </a:t>
            </a:r>
            <a:r>
              <a:rPr lang="en-CA" dirty="0" err="1"/>
              <a:t>schon</a:t>
            </a:r>
            <a:r>
              <a:rPr lang="en-CA" dirty="0"/>
              <a:t> </a:t>
            </a:r>
            <a:r>
              <a:rPr lang="en-CA" dirty="0" err="1"/>
              <a:t>auch</a:t>
            </a:r>
            <a:r>
              <a:rPr lang="en-CA" dirty="0"/>
              <a:t> </a:t>
            </a:r>
            <a:r>
              <a:rPr lang="en-CA" dirty="0" err="1"/>
              <a:t>mit</a:t>
            </a:r>
            <a:r>
              <a:rPr lang="en-CA" dirty="0"/>
              <a:t> </a:t>
            </a:r>
            <a:r>
              <a:rPr lang="en-CA" dirty="0" err="1"/>
              <a:t>staatlicher</a:t>
            </a:r>
            <a:r>
              <a:rPr lang="en-CA" dirty="0"/>
              <a:t> </a:t>
            </a:r>
            <a:r>
              <a:rPr lang="en-CA" dirty="0" err="1"/>
              <a:t>Industriepolitik</a:t>
            </a:r>
            <a:r>
              <a:rPr lang="en-CA" dirty="0"/>
              <a:t> (</a:t>
            </a:r>
            <a:r>
              <a:rPr lang="en-CA" dirty="0" err="1"/>
              <a:t>Pentagoneffekt</a:t>
            </a:r>
            <a:r>
              <a:rPr lang="en-CA" dirty="0"/>
              <a:t>)</a:t>
            </a:r>
          </a:p>
          <a:p>
            <a:r>
              <a:rPr lang="en-CA" dirty="0"/>
              <a:t>IRA und CHIPS plus </a:t>
            </a:r>
            <a:r>
              <a:rPr lang="en-CA" dirty="0" err="1"/>
              <a:t>weitere</a:t>
            </a:r>
            <a:r>
              <a:rPr lang="en-CA" dirty="0"/>
              <a:t> Programme </a:t>
            </a:r>
            <a:r>
              <a:rPr lang="en-CA" dirty="0" err="1"/>
              <a:t>markieren</a:t>
            </a:r>
            <a:r>
              <a:rPr lang="en-CA" dirty="0"/>
              <a:t> </a:t>
            </a:r>
            <a:r>
              <a:rPr lang="en-CA" dirty="0" err="1"/>
              <a:t>neue</a:t>
            </a:r>
            <a:r>
              <a:rPr lang="en-CA" dirty="0"/>
              <a:t> </a:t>
            </a:r>
            <a:r>
              <a:rPr lang="en-CA" dirty="0" err="1"/>
              <a:t>Industrie</a:t>
            </a:r>
            <a:r>
              <a:rPr lang="en-CA" dirty="0"/>
              <a:t> </a:t>
            </a:r>
            <a:r>
              <a:rPr lang="en-CA" dirty="0" err="1"/>
              <a:t>politische</a:t>
            </a:r>
            <a:r>
              <a:rPr lang="en-CA" dirty="0"/>
              <a:t>  Offensive</a:t>
            </a:r>
          </a:p>
          <a:p>
            <a:r>
              <a:rPr lang="en-CA" dirty="0"/>
              <a:t>National </a:t>
            </a:r>
            <a:r>
              <a:rPr lang="en-CA" dirty="0" err="1"/>
              <a:t>Content-Klauseln</a:t>
            </a:r>
            <a:r>
              <a:rPr lang="en-CA" dirty="0"/>
              <a:t> </a:t>
            </a:r>
            <a:r>
              <a:rPr lang="en-CA" dirty="0" err="1"/>
              <a:t>treiben</a:t>
            </a:r>
            <a:r>
              <a:rPr lang="en-CA" dirty="0"/>
              <a:t> </a:t>
            </a:r>
            <a:r>
              <a:rPr lang="en-CA" dirty="0" err="1"/>
              <a:t>selektiven</a:t>
            </a:r>
            <a:r>
              <a:rPr lang="en-CA" dirty="0"/>
              <a:t> </a:t>
            </a:r>
            <a:r>
              <a:rPr lang="en-CA" dirty="0" err="1"/>
              <a:t>Protektionismus</a:t>
            </a:r>
            <a:endParaRPr lang="en-CA" dirty="0"/>
          </a:p>
          <a:p>
            <a:r>
              <a:rPr lang="en-CA" dirty="0" err="1"/>
              <a:t>Selektive</a:t>
            </a:r>
            <a:r>
              <a:rPr lang="en-CA" dirty="0"/>
              <a:t> High </a:t>
            </a:r>
            <a:r>
              <a:rPr lang="en-CA" dirty="0" err="1"/>
              <a:t>Tech-Restriktionen</a:t>
            </a:r>
            <a:r>
              <a:rPr lang="en-CA" dirty="0"/>
              <a:t> vs China</a:t>
            </a:r>
          </a:p>
          <a:p>
            <a:r>
              <a:rPr lang="en-CA" dirty="0" err="1"/>
              <a:t>Re-Industrialisierung</a:t>
            </a:r>
            <a:r>
              <a:rPr lang="en-CA" dirty="0"/>
              <a:t> von </a:t>
            </a:r>
            <a:r>
              <a:rPr lang="en-CA" dirty="0" err="1"/>
              <a:t>relativ</a:t>
            </a:r>
            <a:r>
              <a:rPr lang="en-CA" dirty="0"/>
              <a:t> </a:t>
            </a:r>
            <a:r>
              <a:rPr lang="en-CA" dirty="0" err="1"/>
              <a:t>niedrigem</a:t>
            </a:r>
            <a:r>
              <a:rPr lang="en-CA" dirty="0"/>
              <a:t> </a:t>
            </a:r>
            <a:r>
              <a:rPr lang="en-CA" dirty="0" err="1"/>
              <a:t>Niveau</a:t>
            </a:r>
            <a:endParaRPr lang="en-CA" dirty="0"/>
          </a:p>
          <a:p>
            <a:r>
              <a:rPr lang="en-CA" dirty="0" err="1"/>
              <a:t>Hohe</a:t>
            </a:r>
            <a:r>
              <a:rPr lang="en-CA" dirty="0"/>
              <a:t> </a:t>
            </a:r>
            <a:r>
              <a:rPr lang="en-CA" dirty="0" err="1"/>
              <a:t>Erwerbstätigkeitsquote</a:t>
            </a:r>
            <a:r>
              <a:rPr lang="en-CA" dirty="0"/>
              <a:t> und </a:t>
            </a:r>
            <a:r>
              <a:rPr lang="en-CA" dirty="0" err="1"/>
              <a:t>Gewerkschaften</a:t>
            </a:r>
            <a:endParaRPr lang="en-CA" dirty="0"/>
          </a:p>
          <a:p>
            <a:endParaRPr lang="en-CA" dirty="0"/>
          </a:p>
          <a:p>
            <a:endParaRPr lang="en-US" dirty="0"/>
          </a:p>
        </p:txBody>
      </p:sp>
    </p:spTree>
    <p:extLst>
      <p:ext uri="{BB962C8B-B14F-4D97-AF65-F5344CB8AC3E}">
        <p14:creationId xmlns:p14="http://schemas.microsoft.com/office/powerpoint/2010/main" val="1409823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F2AC-01B0-D92A-2F19-E84F8920700C}"/>
              </a:ext>
            </a:extLst>
          </p:cNvPr>
          <p:cNvSpPr>
            <a:spLocks noGrp="1"/>
          </p:cNvSpPr>
          <p:nvPr>
            <p:ph type="title"/>
          </p:nvPr>
        </p:nvSpPr>
        <p:spPr/>
        <p:txBody>
          <a:bodyPr/>
          <a:lstStyle/>
          <a:p>
            <a:r>
              <a:rPr lang="en-US" dirty="0"/>
              <a:t>IRA</a:t>
            </a:r>
          </a:p>
        </p:txBody>
      </p:sp>
      <p:pic>
        <p:nvPicPr>
          <p:cNvPr id="5" name="Content Placeholder 4">
            <a:extLst>
              <a:ext uri="{FF2B5EF4-FFF2-40B4-BE49-F238E27FC236}">
                <a16:creationId xmlns:a16="http://schemas.microsoft.com/office/drawing/2014/main" id="{7EFAB95B-BAF5-5984-2EC4-8C67B0B9D9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6476" y="1058238"/>
            <a:ext cx="6760396" cy="5118725"/>
          </a:xfrm>
        </p:spPr>
      </p:pic>
    </p:spTree>
    <p:extLst>
      <p:ext uri="{BB962C8B-B14F-4D97-AF65-F5344CB8AC3E}">
        <p14:creationId xmlns:p14="http://schemas.microsoft.com/office/powerpoint/2010/main" val="292095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98DC6-DA80-1D8F-5F6D-0FF066055EBD}"/>
              </a:ext>
            </a:extLst>
          </p:cNvPr>
          <p:cNvSpPr>
            <a:spLocks noGrp="1"/>
          </p:cNvSpPr>
          <p:nvPr>
            <p:ph type="title"/>
          </p:nvPr>
        </p:nvSpPr>
        <p:spPr/>
        <p:txBody>
          <a:bodyPr/>
          <a:lstStyle/>
          <a:p>
            <a:r>
              <a:rPr lang="en-US" dirty="0"/>
              <a:t>CHIPS and Science Act</a:t>
            </a:r>
          </a:p>
        </p:txBody>
      </p:sp>
      <p:pic>
        <p:nvPicPr>
          <p:cNvPr id="5" name="Content Placeholder 4">
            <a:extLst>
              <a:ext uri="{FF2B5EF4-FFF2-40B4-BE49-F238E27FC236}">
                <a16:creationId xmlns:a16="http://schemas.microsoft.com/office/drawing/2014/main" id="{9FD4AC42-AB75-6F57-6404-DD4267FF55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4154" y="1222625"/>
            <a:ext cx="7233006" cy="4954338"/>
          </a:xfrm>
        </p:spPr>
      </p:pic>
    </p:spTree>
    <p:extLst>
      <p:ext uri="{BB962C8B-B14F-4D97-AF65-F5344CB8AC3E}">
        <p14:creationId xmlns:p14="http://schemas.microsoft.com/office/powerpoint/2010/main" val="2796295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825BD-BFEB-63AC-0236-4619EA4B8F46}"/>
              </a:ext>
            </a:extLst>
          </p:cNvPr>
          <p:cNvSpPr>
            <a:spLocks noGrp="1"/>
          </p:cNvSpPr>
          <p:nvPr>
            <p:ph type="title"/>
          </p:nvPr>
        </p:nvSpPr>
        <p:spPr/>
        <p:txBody>
          <a:bodyPr/>
          <a:lstStyle/>
          <a:p>
            <a:r>
              <a:rPr lang="en-US" dirty="0"/>
              <a:t>Infrastructure Program</a:t>
            </a:r>
          </a:p>
        </p:txBody>
      </p:sp>
      <p:pic>
        <p:nvPicPr>
          <p:cNvPr id="5" name="Content Placeholder 4">
            <a:extLst>
              <a:ext uri="{FF2B5EF4-FFF2-40B4-BE49-F238E27FC236}">
                <a16:creationId xmlns:a16="http://schemas.microsoft.com/office/drawing/2014/main" id="{ADA975FC-5957-52A3-90D8-3CFE874784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7456" y="1825625"/>
            <a:ext cx="5476126" cy="4351338"/>
          </a:xfrm>
        </p:spPr>
      </p:pic>
    </p:spTree>
    <p:extLst>
      <p:ext uri="{BB962C8B-B14F-4D97-AF65-F5344CB8AC3E}">
        <p14:creationId xmlns:p14="http://schemas.microsoft.com/office/powerpoint/2010/main" val="2974438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5A714-EED2-AA2B-B5C6-E74763435419}"/>
              </a:ext>
            </a:extLst>
          </p:cNvPr>
          <p:cNvSpPr>
            <a:spLocks noGrp="1"/>
          </p:cNvSpPr>
          <p:nvPr>
            <p:ph type="title"/>
          </p:nvPr>
        </p:nvSpPr>
        <p:spPr/>
        <p:txBody>
          <a:bodyPr/>
          <a:lstStyle/>
          <a:p>
            <a:r>
              <a:rPr lang="en-US" dirty="0" err="1"/>
              <a:t>Erste</a:t>
            </a:r>
            <a:r>
              <a:rPr lang="en-US" dirty="0"/>
              <a:t> IRA-</a:t>
            </a:r>
            <a:r>
              <a:rPr lang="en-US" dirty="0" err="1"/>
              <a:t>Effekte</a:t>
            </a:r>
            <a:endParaRPr lang="en-US" dirty="0"/>
          </a:p>
        </p:txBody>
      </p:sp>
      <p:pic>
        <p:nvPicPr>
          <p:cNvPr id="5" name="Content Placeholder 4">
            <a:extLst>
              <a:ext uri="{FF2B5EF4-FFF2-40B4-BE49-F238E27FC236}">
                <a16:creationId xmlns:a16="http://schemas.microsoft.com/office/drawing/2014/main" id="{D8E943A1-DFA9-E160-690A-4D0CE10D11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0876" y="1448656"/>
            <a:ext cx="6729573" cy="4728307"/>
          </a:xfrm>
        </p:spPr>
      </p:pic>
    </p:spTree>
    <p:extLst>
      <p:ext uri="{BB962C8B-B14F-4D97-AF65-F5344CB8AC3E}">
        <p14:creationId xmlns:p14="http://schemas.microsoft.com/office/powerpoint/2010/main" val="33610112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847</Words>
  <Application>Microsoft Macintosh PowerPoint</Application>
  <PresentationFormat>Widescreen</PresentationFormat>
  <Paragraphs>109</Paragraphs>
  <Slides>28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.AppleSystemUIFont</vt:lpstr>
      <vt:lpstr>Arial</vt:lpstr>
      <vt:lpstr>Calibri</vt:lpstr>
      <vt:lpstr>Calibri Light</vt:lpstr>
      <vt:lpstr>Helvetica</vt:lpstr>
      <vt:lpstr>inherit</vt:lpstr>
      <vt:lpstr>Times</vt:lpstr>
      <vt:lpstr>UICTFontTextStyleBody</vt:lpstr>
      <vt:lpstr>Office Theme</vt:lpstr>
      <vt:lpstr>USA – China – Europa Perspektiven Dreier Wachstumsregimes</vt:lpstr>
      <vt:lpstr>Konzeptionelle Gedanken</vt:lpstr>
      <vt:lpstr>Restrukturierung der Wachstumsregime</vt:lpstr>
      <vt:lpstr>'Neue Industriepolitiken’ als Treiber der Transformation</vt:lpstr>
      <vt:lpstr>USA</vt:lpstr>
      <vt:lpstr>IRA</vt:lpstr>
      <vt:lpstr>CHIPS and Science Act</vt:lpstr>
      <vt:lpstr>Infrastructure Program</vt:lpstr>
      <vt:lpstr>Erste IRA-Effekte</vt:lpstr>
      <vt:lpstr>Fall: Clean Tech and Semiconductors</vt:lpstr>
      <vt:lpstr>Politische Restriktionen</vt:lpstr>
      <vt:lpstr>China</vt:lpstr>
      <vt:lpstr>Überakkumulation</vt:lpstr>
      <vt:lpstr>Beispiel:Lokale Regierungen</vt:lpstr>
      <vt:lpstr>Deleveraging und Konsumschwäche</vt:lpstr>
      <vt:lpstr>Aber: Innovationsindex (relative zu USA)</vt:lpstr>
      <vt:lpstr>Self-Sufficiency-Ziele</vt:lpstr>
      <vt:lpstr>Fall: Kritische Rohstoffe</vt:lpstr>
      <vt:lpstr>Langfriststrategie</vt:lpstr>
      <vt:lpstr>Pfadwechsel</vt:lpstr>
      <vt:lpstr>Europa</vt:lpstr>
      <vt:lpstr>Technologierückstand:</vt:lpstr>
      <vt:lpstr>F&amp;E im Vergleich</vt:lpstr>
      <vt:lpstr>Verbesserungsinnovationen dominieren</vt:lpstr>
      <vt:lpstr>Fall: Hydrogen</vt:lpstr>
      <vt:lpstr>EU als Treiber der  Transformation</vt:lpstr>
      <vt:lpstr>Und nun?</vt:lpstr>
      <vt:lpstr>Europa:Fehlen einer Sozialen und politischen Klimakoalition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USA – China – Europa Perspektiven dreier Wachstumsregimes</dc:title>
  <dc:creator>kurt huebner</dc:creator>
  <cp:lastModifiedBy>Huebner, Kurt</cp:lastModifiedBy>
  <cp:revision>27</cp:revision>
  <dcterms:created xsi:type="dcterms:W3CDTF">2023-08-26T08:26:57Z</dcterms:created>
  <dcterms:modified xsi:type="dcterms:W3CDTF">2023-10-10T17:34:16Z</dcterms:modified>
</cp:coreProperties>
</file>